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97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latin typeface="Amasis MT Pro Black" panose="02040A04050005020304" pitchFamily="18" charset="0"/>
              </a:rPr>
              <a:t>LES COMMANDES PAR CLIENTS</a:t>
            </a:r>
          </a:p>
          <a:p>
            <a:pPr>
              <a:defRPr/>
            </a:pPr>
            <a:r>
              <a:rPr lang="en-US" sz="1800" b="1" dirty="0">
                <a:latin typeface="Amasis MT Pro Black" panose="02040A04050005020304" pitchFamily="18" charset="0"/>
              </a:rPr>
              <a:t>DU 01 FÉVRIER</a:t>
            </a:r>
            <a:r>
              <a:rPr lang="en-US" sz="1800" b="1" baseline="0" dirty="0">
                <a:latin typeface="Amasis MT Pro Black" panose="02040A04050005020304" pitchFamily="18" charset="0"/>
              </a:rPr>
              <a:t> AU 08 AVRIL 2022</a:t>
            </a:r>
            <a:endParaRPr lang="en-US" sz="1800" b="1" dirty="0">
              <a:latin typeface="Amasis MT Pro Black" panose="02040A040500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8.5546964901715289E-2"/>
          <c:y val="8.3289820879576926E-2"/>
          <c:w val="0.80926200975008156"/>
          <c:h val="0.67166277456387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Feuil1!$C$2</c:f>
              <c:strCache>
                <c:ptCount val="1"/>
                <c:pt idx="0">
                  <c:v>MONTANTS</c:v>
                </c:pt>
              </c:strCache>
            </c:strRef>
          </c:tx>
          <c:spPr>
            <a:solidFill>
              <a:srgbClr val="01979E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0521136664899562E-17"/>
                  <c:y val="-1.79649114865627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99-479C-84C5-9A571D082C04}"/>
                </c:ext>
              </c:extLst>
            </c:dLbl>
            <c:dLbl>
              <c:idx val="2"/>
              <c:layout>
                <c:manualLayout>
                  <c:x val="-3.0521136664899562E-17"/>
                  <c:y val="1.34736836149222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99-479C-84C5-9A571D082C04}"/>
                </c:ext>
              </c:extLst>
            </c:dLbl>
            <c:dLbl>
              <c:idx val="3"/>
              <c:layout>
                <c:manualLayout>
                  <c:x val="-2.152534893734711E-3"/>
                  <c:y val="-2.5337381584956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A99-479C-84C5-9A571D082C04}"/>
                </c:ext>
              </c:extLst>
            </c:dLbl>
            <c:dLbl>
              <c:idx val="6"/>
              <c:layout>
                <c:manualLayout>
                  <c:x val="3.3296170088372491E-3"/>
                  <c:y val="-2.24561393582035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99-479C-84C5-9A571D082C04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FA99-479C-84C5-9A571D082C04}"/>
                </c:ext>
              </c:extLst>
            </c:dLbl>
            <c:dLbl>
              <c:idx val="8"/>
              <c:layout>
                <c:manualLayout>
                  <c:x val="1.3865676315284446E-3"/>
                  <c:y val="-3.59298229731256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99-479C-84C5-9A571D082C04}"/>
                </c:ext>
              </c:extLst>
            </c:dLbl>
            <c:dLbl>
              <c:idx val="13"/>
              <c:layout>
                <c:manualLayout>
                  <c:x val="-1.0762674468673455E-3"/>
                  <c:y val="-3.6861976800719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99-479C-84C5-9A571D082C04}"/>
                </c:ext>
              </c:extLst>
            </c:dLbl>
            <c:dLbl>
              <c:idx val="15"/>
              <c:layout>
                <c:manualLayout>
                  <c:x val="-7.892536768435623E-17"/>
                  <c:y val="-2.33883522322678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A99-479C-84C5-9A571D082C04}"/>
                </c:ext>
              </c:extLst>
            </c:dLbl>
            <c:dLbl>
              <c:idx val="16"/>
              <c:layout>
                <c:manualLayout>
                  <c:x val="-1.0762674468673455E-3"/>
                  <c:y val="-3.31334989957127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A99-479C-84C5-9A571D082C04}"/>
                </c:ext>
              </c:extLst>
            </c:dLbl>
            <c:dLbl>
              <c:idx val="18"/>
              <c:layout>
                <c:manualLayout>
                  <c:x val="0"/>
                  <c:y val="-3.50825283484017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A99-479C-84C5-9A571D082C04}"/>
                </c:ext>
              </c:extLst>
            </c:dLbl>
            <c:dLbl>
              <c:idx val="20"/>
              <c:layout>
                <c:manualLayout>
                  <c:x val="7.892536768435623E-17"/>
                  <c:y val="-5.32893783732019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A99-479C-84C5-9A571D082C04}"/>
                </c:ext>
              </c:extLst>
            </c:dLbl>
            <c:dLbl>
              <c:idx val="22"/>
              <c:layout>
                <c:manualLayout>
                  <c:x val="2.1525348937346911E-3"/>
                  <c:y val="-4.87257338172246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A99-479C-84C5-9A571D082C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Feuil1!$B$3:$B$28</c:f>
              <c:strCache>
                <c:ptCount val="26"/>
                <c:pt idx="0">
                  <c:v>MANAGEMENT TRAINING</c:v>
                </c:pt>
                <c:pt idx="1">
                  <c:v>MANAGEMENT TRAINING</c:v>
                </c:pt>
                <c:pt idx="2">
                  <c:v>LUX'N'CO</c:v>
                </c:pt>
                <c:pt idx="3">
                  <c:v>OFFIMAT</c:v>
                </c:pt>
                <c:pt idx="4">
                  <c:v>MASSLANDSE DRANKENCENTRALE</c:v>
                </c:pt>
                <c:pt idx="5">
                  <c:v>MANAGEMENT TRAINING</c:v>
                </c:pt>
                <c:pt idx="6">
                  <c:v>LUX'N'CO</c:v>
                </c:pt>
                <c:pt idx="7">
                  <c:v>LUX'N'CO</c:v>
                </c:pt>
                <c:pt idx="8">
                  <c:v>ROUHIER FRANCOISE</c:v>
                </c:pt>
                <c:pt idx="9">
                  <c:v>MANAGEMENT TRAINING</c:v>
                </c:pt>
                <c:pt idx="10">
                  <c:v>LUX'N'CO</c:v>
                </c:pt>
                <c:pt idx="11">
                  <c:v>JEAN BON</c:v>
                </c:pt>
                <c:pt idx="12">
                  <c:v>PETRAS MEUS</c:v>
                </c:pt>
                <c:pt idx="13">
                  <c:v>LUX'N'CO</c:v>
                </c:pt>
                <c:pt idx="14">
                  <c:v>VANCON CHRISTELLE</c:v>
                </c:pt>
                <c:pt idx="15">
                  <c:v>LUX'N'CO</c:v>
                </c:pt>
                <c:pt idx="16">
                  <c:v>TREIZE ETOILES</c:v>
                </c:pt>
                <c:pt idx="17">
                  <c:v>UPABOVE NEW YORK</c:v>
                </c:pt>
                <c:pt idx="18">
                  <c:v>VICTORY TRADE ET SERVICES</c:v>
                </c:pt>
                <c:pt idx="19">
                  <c:v>BE01CNT</c:v>
                </c:pt>
                <c:pt idx="20">
                  <c:v>BE01CNT</c:v>
                </c:pt>
                <c:pt idx="21">
                  <c:v>VICTORY TRADE ET SERVICES</c:v>
                </c:pt>
                <c:pt idx="22">
                  <c:v>MAISON EUROPE</c:v>
                </c:pt>
                <c:pt idx="23">
                  <c:v>MANAGEMENT TRAINING</c:v>
                </c:pt>
                <c:pt idx="24">
                  <c:v>MANAGEMENT TRAINING</c:v>
                </c:pt>
                <c:pt idx="25">
                  <c:v>MANAGEMENT TRAINING</c:v>
                </c:pt>
              </c:strCache>
            </c:strRef>
          </c:cat>
          <c:val>
            <c:numRef>
              <c:f>Feuil1!$C$3:$C$28</c:f>
              <c:numCache>
                <c:formatCode>"€"#,##0.00_);[Red]\("€"#,##0.00\)</c:formatCode>
                <c:ptCount val="26"/>
                <c:pt idx="0">
                  <c:v>302.42</c:v>
                </c:pt>
                <c:pt idx="1">
                  <c:v>79.989999999999995</c:v>
                </c:pt>
                <c:pt idx="2">
                  <c:v>67.98</c:v>
                </c:pt>
                <c:pt idx="3">
                  <c:v>89.99</c:v>
                </c:pt>
                <c:pt idx="4">
                  <c:v>39.979999999999997</c:v>
                </c:pt>
                <c:pt idx="5">
                  <c:v>100</c:v>
                </c:pt>
                <c:pt idx="6">
                  <c:v>543.11</c:v>
                </c:pt>
                <c:pt idx="7">
                  <c:v>494.55</c:v>
                </c:pt>
                <c:pt idx="8">
                  <c:v>501.94</c:v>
                </c:pt>
                <c:pt idx="9">
                  <c:v>124.98</c:v>
                </c:pt>
                <c:pt idx="10">
                  <c:v>507.66</c:v>
                </c:pt>
                <c:pt idx="11">
                  <c:v>1350.11</c:v>
                </c:pt>
                <c:pt idx="12">
                  <c:v>28.01</c:v>
                </c:pt>
                <c:pt idx="13">
                  <c:v>504.7</c:v>
                </c:pt>
                <c:pt idx="14">
                  <c:v>483.99</c:v>
                </c:pt>
                <c:pt idx="15">
                  <c:v>533.16</c:v>
                </c:pt>
                <c:pt idx="16">
                  <c:v>589.91</c:v>
                </c:pt>
                <c:pt idx="17">
                  <c:v>291.07</c:v>
                </c:pt>
                <c:pt idx="18">
                  <c:v>79.989999999999995</c:v>
                </c:pt>
                <c:pt idx="19">
                  <c:v>31.99</c:v>
                </c:pt>
                <c:pt idx="20">
                  <c:v>61.99</c:v>
                </c:pt>
                <c:pt idx="21">
                  <c:v>99.99</c:v>
                </c:pt>
                <c:pt idx="22">
                  <c:v>58.07</c:v>
                </c:pt>
                <c:pt idx="23">
                  <c:v>294</c:v>
                </c:pt>
                <c:pt idx="24">
                  <c:v>161.74</c:v>
                </c:pt>
                <c:pt idx="25">
                  <c:v>296.83999999999997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A99-479C-84C5-9A571D082C0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25527231"/>
        <c:axId val="1425530975"/>
      </c:barChart>
      <c:catAx>
        <c:axId val="1425527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25530975"/>
        <c:crosses val="autoZero"/>
        <c:auto val="1"/>
        <c:lblAlgn val="ctr"/>
        <c:lblOffset val="100"/>
        <c:noMultiLvlLbl val="0"/>
      </c:catAx>
      <c:valAx>
        <c:axId val="1425530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€&quot;#,##0.00_);[Red]\(&quot;€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25527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latin typeface="Amasis MT Pro Black" panose="02040A04050005020304" pitchFamily="18" charset="0"/>
              </a:rPr>
              <a:t>LES</a:t>
            </a:r>
            <a:r>
              <a:rPr lang="en-US" sz="1800" b="1" baseline="0" dirty="0">
                <a:latin typeface="Amasis MT Pro Black" panose="02040A04050005020304" pitchFamily="18" charset="0"/>
              </a:rPr>
              <a:t> COMMANDES PAR INTERNET PRESTASHOP</a:t>
            </a:r>
          </a:p>
          <a:p>
            <a:pPr>
              <a:defRPr/>
            </a:pPr>
            <a:r>
              <a:rPr lang="en-US" sz="1800" b="1" baseline="0" dirty="0">
                <a:latin typeface="Amasis MT Pro Black" panose="02040A04050005020304" pitchFamily="18" charset="0"/>
              </a:rPr>
              <a:t>DU 08/04/2022 À TRAITÉES CE JOUR</a:t>
            </a:r>
            <a:endParaRPr lang="en-US" sz="1800" b="1" dirty="0">
              <a:latin typeface="Amasis MT Pro Black" panose="02040A040500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'commandes 2022 site internet'!$C$2</c:f>
              <c:strCache>
                <c:ptCount val="1"/>
                <c:pt idx="0">
                  <c:v>MONTANTS</c:v>
                </c:pt>
              </c:strCache>
            </c:strRef>
          </c:tx>
          <c:spPr>
            <a:solidFill>
              <a:srgbClr val="01979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'commandes 2022 site internet'!$A$3:$B$10</c:f>
              <c:multiLvlStrCache>
                <c:ptCount val="8"/>
                <c:lvl>
                  <c:pt idx="0">
                    <c:v>Mr ROUHIER </c:v>
                  </c:pt>
                  <c:pt idx="1">
                    <c:v>A. ROBERT</c:v>
                  </c:pt>
                  <c:pt idx="2">
                    <c:v>A. MOUTON</c:v>
                  </c:pt>
                  <c:pt idx="3">
                    <c:v>J. BEAULIEU</c:v>
                  </c:pt>
                  <c:pt idx="4">
                    <c:v>S. KADIJA</c:v>
                  </c:pt>
                  <c:pt idx="5">
                    <c:v>C. SHOEPLER</c:v>
                  </c:pt>
                  <c:pt idx="6">
                    <c:v>C. VANCON</c:v>
                  </c:pt>
                  <c:pt idx="7">
                    <c:v>C. SALVADOR</c:v>
                  </c:pt>
                </c:lvl>
                <c:lvl>
                  <c:pt idx="0">
                    <c:v>08/04/2022</c:v>
                  </c:pt>
                  <c:pt idx="1">
                    <c:v>08/04/2022</c:v>
                  </c:pt>
                  <c:pt idx="2">
                    <c:v>08/04/2022</c:v>
                  </c:pt>
                  <c:pt idx="3">
                    <c:v>08/04/2022</c:v>
                  </c:pt>
                  <c:pt idx="4">
                    <c:v>08/04/2022</c:v>
                  </c:pt>
                  <c:pt idx="5">
                    <c:v>08/04/2022</c:v>
                  </c:pt>
                  <c:pt idx="6">
                    <c:v>08/04/2022</c:v>
                  </c:pt>
                  <c:pt idx="7">
                    <c:v>08/04/2022</c:v>
                  </c:pt>
                </c:lvl>
              </c:multiLvlStrCache>
            </c:multiLvlStrRef>
          </c:cat>
          <c:val>
            <c:numRef>
              <c:f>'commandes 2022 site internet'!$C$3:$C$10</c:f>
              <c:numCache>
                <c:formatCode>"€"#,##0.00_);[Red]\("€"#,##0.00\)</c:formatCode>
                <c:ptCount val="8"/>
                <c:pt idx="0">
                  <c:v>184.07</c:v>
                </c:pt>
                <c:pt idx="1">
                  <c:v>205.66</c:v>
                </c:pt>
                <c:pt idx="2">
                  <c:v>208.39</c:v>
                </c:pt>
                <c:pt idx="3">
                  <c:v>210.16</c:v>
                </c:pt>
                <c:pt idx="4">
                  <c:v>227.79</c:v>
                </c:pt>
                <c:pt idx="5">
                  <c:v>208.91</c:v>
                </c:pt>
                <c:pt idx="6">
                  <c:v>201.75</c:v>
                </c:pt>
                <c:pt idx="7">
                  <c:v>181.1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74-4516-8D88-41C1BDA85D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4396015"/>
        <c:axId val="1644399759"/>
      </c:barChart>
      <c:catAx>
        <c:axId val="1644396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44399759"/>
        <c:crosses val="autoZero"/>
        <c:auto val="1"/>
        <c:lblAlgn val="ctr"/>
        <c:lblOffset val="100"/>
        <c:noMultiLvlLbl val="0"/>
      </c:catAx>
      <c:valAx>
        <c:axId val="16443997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€&quot;#,##0.00_);[Red]\(&quot;€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44396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b="1" baseline="0" dirty="0">
                <a:latin typeface="Amasis MT Pro Black" panose="02040A04050005020304" pitchFamily="18" charset="0"/>
              </a:rPr>
              <a:t>LES COMMANDES PRESTASHOP DE FÉVRIER 2022</a:t>
            </a:r>
            <a:endParaRPr lang="fr-FR" sz="2000" b="1" dirty="0">
              <a:latin typeface="Amasis MT Pro Black" panose="02040A04050005020304" pitchFamily="18" charset="0"/>
            </a:endParaRPr>
          </a:p>
        </c:rich>
      </c:tx>
      <c:layout>
        <c:manualLayout>
          <c:xMode val="edge"/>
          <c:yMode val="edge"/>
          <c:x val="0.291234459287087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835805818329827"/>
          <c:y val="0.17213036715315799"/>
          <c:w val="0.39480347941039512"/>
          <c:h val="0.7728069947128600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F6-4E2F-B97F-ECDA050B59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F6-4E2F-B97F-ECDA050B596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F6-4E2F-B97F-ECDA050B596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F6-4E2F-B97F-ECDA050B596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F6-4E2F-B97F-ECDA050B596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AF6-4E2F-B97F-ECDA050B596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AF6-4E2F-B97F-ECDA050B596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AF6-4E2F-B97F-ECDA050B596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AF6-4E2F-B97F-ECDA050B596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AF6-4E2F-B97F-ECDA050B5967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39,98€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AF6-4E2F-B97F-ECDA050B5967}"/>
                </c:ext>
              </c:extLst>
            </c:dLbl>
            <c:dLbl>
              <c:idx val="1"/>
              <c:layout>
                <c:manualLayout>
                  <c:x val="4.5457771644848363E-3"/>
                  <c:y val="1.62972429867538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aseline="0" dirty="0"/>
                      <a:t>543,12€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AF6-4E2F-B97F-ECDA050B5967}"/>
                </c:ext>
              </c:extLst>
            </c:dLbl>
            <c:dLbl>
              <c:idx val="2"/>
              <c:layout>
                <c:manualLayout>
                  <c:x val="3.0550938435402407E-3"/>
                  <c:y val="-7.741787252527119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aseline="0" dirty="0"/>
                      <a:t>494,55€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AF6-4E2F-B97F-ECDA050B5967}"/>
                </c:ext>
              </c:extLst>
            </c:dLbl>
            <c:dLbl>
              <c:idx val="3"/>
              <c:layout>
                <c:manualLayout>
                  <c:x val="6.9069733278092956E-3"/>
                  <c:y val="-1.600394179568897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aseline="0" dirty="0"/>
                      <a:t>507,67€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AF6-4E2F-B97F-ECDA050B5967}"/>
                </c:ext>
              </c:extLst>
            </c:dLbl>
            <c:dLbl>
              <c:idx val="4"/>
              <c:layout>
                <c:manualLayout>
                  <c:x val="1.0956788340391521E-2"/>
                  <c:y val="-2.820681503446827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aseline="0" dirty="0"/>
                      <a:t>504,72€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6AF6-4E2F-B97F-ECDA050B5967}"/>
                </c:ext>
              </c:extLst>
            </c:dLbl>
            <c:dLbl>
              <c:idx val="5"/>
              <c:layout>
                <c:manualLayout>
                  <c:x val="1.4307845546280966E-2"/>
                  <c:y val="-6.36521024256582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aseline="0" dirty="0"/>
                      <a:t>533,17€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6AF6-4E2F-B97F-ECDA050B5967}"/>
                </c:ext>
              </c:extLst>
            </c:dLbl>
            <c:dLbl>
              <c:idx val="6"/>
              <c:layout>
                <c:manualLayout>
                  <c:x val="-1.1892301953910153E-2"/>
                  <c:y val="3.467381590705987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aseline="0" dirty="0"/>
                      <a:t>484,05€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6AF6-4E2F-B97F-ECDA050B5967}"/>
                </c:ext>
              </c:extLst>
            </c:dLbl>
            <c:dLbl>
              <c:idx val="7"/>
              <c:layout>
                <c:manualLayout>
                  <c:x val="-1.6627332513245354E-2"/>
                  <c:y val="2.036998726365638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aseline="0" dirty="0"/>
                      <a:t>501,94€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6AF6-4E2F-B97F-ECDA050B5967}"/>
                </c:ext>
              </c:extLst>
            </c:dLbl>
            <c:dLbl>
              <c:idx val="8"/>
              <c:layout>
                <c:manualLayout>
                  <c:x val="2.9790828229804608E-2"/>
                  <c:y val="-2.827800532035821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2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20" baseline="0" dirty="0"/>
                      <a:t>1350,00€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2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6AF6-4E2F-B97F-ECDA050B5967}"/>
                </c:ext>
              </c:extLst>
            </c:dLbl>
            <c:dLbl>
              <c:idx val="9"/>
              <c:layout>
                <c:manualLayout>
                  <c:x val="-1.7576509853310423E-2"/>
                  <c:y val="-2.250126322345906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aseline="0" dirty="0"/>
                      <a:t>28,00€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6AF6-4E2F-B97F-ECDA050B59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'commandes prestashop'!$B$3:$B$12</c:f>
              <c:strCache>
                <c:ptCount val="10"/>
                <c:pt idx="0">
                  <c:v>MAASLANDES DRANKECENTRALE</c:v>
                </c:pt>
                <c:pt idx="1">
                  <c:v>LUX'N'CO</c:v>
                </c:pt>
                <c:pt idx="2">
                  <c:v>A. ROBERT</c:v>
                </c:pt>
                <c:pt idx="3">
                  <c:v>S. KADIJA</c:v>
                </c:pt>
                <c:pt idx="4">
                  <c:v>C. SALVADOR</c:v>
                </c:pt>
                <c:pt idx="5">
                  <c:v>J. BEAULIEU</c:v>
                </c:pt>
                <c:pt idx="6">
                  <c:v>C. VANCON</c:v>
                </c:pt>
                <c:pt idx="7">
                  <c:v>F. ROUHIER</c:v>
                </c:pt>
                <c:pt idx="8">
                  <c:v>J. BON</c:v>
                </c:pt>
                <c:pt idx="9">
                  <c:v>P. MEUS</c:v>
                </c:pt>
              </c:strCache>
            </c:strRef>
          </c:cat>
          <c:val>
            <c:numRef>
              <c:f>'commandes prestashop'!$C$3:$C$12</c:f>
              <c:numCache>
                <c:formatCode>"€"#,##0.00_);[Red]\("€"#,##0.00\)</c:formatCode>
                <c:ptCount val="10"/>
                <c:pt idx="0">
                  <c:v>39.979999999999997</c:v>
                </c:pt>
                <c:pt idx="1">
                  <c:v>543.12</c:v>
                </c:pt>
                <c:pt idx="2">
                  <c:v>494.55</c:v>
                </c:pt>
                <c:pt idx="3">
                  <c:v>507.67</c:v>
                </c:pt>
                <c:pt idx="4">
                  <c:v>504.72</c:v>
                </c:pt>
                <c:pt idx="5">
                  <c:v>533.16999999999996</c:v>
                </c:pt>
                <c:pt idx="6">
                  <c:v>484.05</c:v>
                </c:pt>
                <c:pt idx="7">
                  <c:v>501.94</c:v>
                </c:pt>
                <c:pt idx="8">
                  <c:v>1350</c:v>
                </c:pt>
                <c:pt idx="9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AF6-4E2F-B97F-ECDA050B596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0.90182</cdr:x>
      <cdr:y>0.81227</cdr:y>
    </cdr:from>
    <cdr:to>
      <cdr:x>1</cdr:x>
      <cdr:y>1</cdr:y>
    </cdr:to>
    <cdr:pic>
      <cdr:nvPicPr>
        <cdr:cNvPr id="3" name="Image 2">
          <a:extLst xmlns:a="http://schemas.openxmlformats.org/drawingml/2006/main">
            <a:ext uri="{FF2B5EF4-FFF2-40B4-BE49-F238E27FC236}">
              <a16:creationId xmlns:a16="http://schemas.microsoft.com/office/drawing/2014/main" id="{C18B3EA8-0E8B-48F1-9195-34953D26C5DA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0641496" y="5292795"/>
          <a:ext cx="1158545" cy="1223269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CAF1-FF34-4BF5-BF94-FA76648973BC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5AD0-CBB9-486C-B612-B52F5283C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63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CAF1-FF34-4BF5-BF94-FA76648973BC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5AD0-CBB9-486C-B612-B52F5283C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38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CAF1-FF34-4BF5-BF94-FA76648973BC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5AD0-CBB9-486C-B612-B52F5283C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65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CAF1-FF34-4BF5-BF94-FA76648973BC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5AD0-CBB9-486C-B612-B52F5283C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986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CAF1-FF34-4BF5-BF94-FA76648973BC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5AD0-CBB9-486C-B612-B52F5283C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30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CAF1-FF34-4BF5-BF94-FA76648973BC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5AD0-CBB9-486C-B612-B52F5283C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30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CAF1-FF34-4BF5-BF94-FA76648973BC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5AD0-CBB9-486C-B612-B52F5283C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99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CAF1-FF34-4BF5-BF94-FA76648973BC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5AD0-CBB9-486C-B612-B52F5283C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80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CAF1-FF34-4BF5-BF94-FA76648973BC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5AD0-CBB9-486C-B612-B52F5283C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58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CAF1-FF34-4BF5-BF94-FA76648973BC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5AD0-CBB9-486C-B612-B52F5283C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0CAF1-FF34-4BF5-BF94-FA76648973BC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5AD0-CBB9-486C-B612-B52F5283C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277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0CAF1-FF34-4BF5-BF94-FA76648973BC}" type="datetimeFigureOut">
              <a:rPr lang="fr-FR" smtClean="0"/>
              <a:t>08/04/2022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A5AD0-CBB9-486C-B612-B52F5283C5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97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DD77F7-FEC7-4CF6-89FA-F6A9801765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629" y="-363933"/>
            <a:ext cx="5081113" cy="47106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br>
              <a:rPr lang="en-US" sz="4800" kern="1200" dirty="0">
                <a:solidFill>
                  <a:srgbClr val="01979E"/>
                </a:solidFill>
                <a:latin typeface="Amasis MT Pro Black" panose="02040A04050005020304" pitchFamily="18" charset="0"/>
              </a:rPr>
            </a:br>
            <a:r>
              <a:rPr lang="en-US" sz="4800" kern="1200" dirty="0">
                <a:solidFill>
                  <a:srgbClr val="01979E"/>
                </a:solidFill>
                <a:latin typeface="Amasis MT Pro Black" panose="02040A04050005020304" pitchFamily="18" charset="0"/>
              </a:rPr>
              <a:t>Présentation des commandes</a:t>
            </a:r>
            <a:br>
              <a:rPr lang="en-US" sz="4800" kern="1200" dirty="0">
                <a:solidFill>
                  <a:srgbClr val="01979E"/>
                </a:solidFill>
                <a:latin typeface="Amasis MT Pro Black" panose="02040A04050005020304" pitchFamily="18" charset="0"/>
              </a:rPr>
            </a:br>
            <a:r>
              <a:rPr lang="en-US" sz="4800" kern="1200" dirty="0">
                <a:solidFill>
                  <a:srgbClr val="01979E"/>
                </a:solidFill>
                <a:latin typeface="Amasis MT Pro Black" panose="02040A04050005020304" pitchFamily="18" charset="0"/>
              </a:rPr>
              <a:t> de l’EEP T4L</a:t>
            </a:r>
            <a:br>
              <a:rPr lang="en-US" sz="4800" kern="1200" dirty="0">
                <a:solidFill>
                  <a:srgbClr val="01979E"/>
                </a:solidFill>
                <a:latin typeface="Amasis MT Pro Black" panose="02040A04050005020304" pitchFamily="18" charset="0"/>
              </a:rPr>
            </a:br>
            <a:endParaRPr lang="en-US" sz="4800" kern="1200" dirty="0">
              <a:solidFill>
                <a:srgbClr val="01979E"/>
              </a:solidFill>
              <a:latin typeface="Amasis MT Pro Black" panose="02040A04050005020304" pitchFamily="18" charset="0"/>
            </a:endParaRPr>
          </a:p>
        </p:txBody>
      </p:sp>
      <p:pic>
        <p:nvPicPr>
          <p:cNvPr id="8" name="Image 7" descr="Une image contenant personne, intérieur, plancher&#10;&#10;Description générée automatiquement">
            <a:extLst>
              <a:ext uri="{FF2B5EF4-FFF2-40B4-BE49-F238E27FC236}">
                <a16:creationId xmlns:a16="http://schemas.microsoft.com/office/drawing/2014/main" id="{D01E45C7-68DB-4881-A9CE-9E899C945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25653" y="51154"/>
            <a:ext cx="5421925" cy="5354151"/>
          </a:xfrm>
          <a:prstGeom prst="rect">
            <a:avLst/>
          </a:prstGeom>
        </p:spPr>
      </p:pic>
      <p:pic>
        <p:nvPicPr>
          <p:cNvPr id="1026" name="Picture 2" descr="swiver.io/wp-content/uploads/2021/11/Bon-de-com...">
            <a:extLst>
              <a:ext uri="{FF2B5EF4-FFF2-40B4-BE49-F238E27FC236}">
                <a16:creationId xmlns:a16="http://schemas.microsoft.com/office/drawing/2014/main" id="{9550690B-1541-4AF8-8966-260D6C556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20218" y="4549082"/>
            <a:ext cx="2271846" cy="227184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0F792024-B2BC-4080-BBBF-66BC9ECF58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454" y="5405305"/>
            <a:ext cx="1452695" cy="145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045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DA88A916-B1A3-4A29-9687-730BF1F5BA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8160787"/>
              </p:ext>
            </p:extLst>
          </p:nvPr>
        </p:nvGraphicFramePr>
        <p:xfrm>
          <a:off x="145774" y="170968"/>
          <a:ext cx="11800041" cy="651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178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458627B6-0153-4AC9-85DD-5EC229C3E3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383443"/>
              </p:ext>
            </p:extLst>
          </p:nvPr>
        </p:nvGraphicFramePr>
        <p:xfrm>
          <a:off x="1167534" y="365761"/>
          <a:ext cx="10832207" cy="6063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F451DA66-4FBC-40BF-8D7C-0D40C5A497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593" y="0"/>
            <a:ext cx="1197127" cy="1197127"/>
          </a:xfrm>
          <a:prstGeom prst="rect">
            <a:avLst/>
          </a:prstGeom>
        </p:spPr>
      </p:pic>
      <p:pic>
        <p:nvPicPr>
          <p:cNvPr id="2052" name="Picture 4" descr="PrestaShop — Wikipédia">
            <a:extLst>
              <a:ext uri="{FF2B5EF4-FFF2-40B4-BE49-F238E27FC236}">
                <a16:creationId xmlns:a16="http://schemas.microsoft.com/office/drawing/2014/main" id="{5A93ED9A-C9C8-4F57-8787-B98A9FC66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4487" y="0"/>
            <a:ext cx="2017513" cy="168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57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898A88D3-5B6B-4FE1-9067-0C2C08FE3D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287954"/>
              </p:ext>
            </p:extLst>
          </p:nvPr>
        </p:nvGraphicFramePr>
        <p:xfrm>
          <a:off x="-171514" y="374541"/>
          <a:ext cx="11370342" cy="6281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36E23956-C9BA-436C-A530-C68A946BF6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8647" y="5470399"/>
            <a:ext cx="1387601" cy="1387601"/>
          </a:xfrm>
          <a:prstGeom prst="rect">
            <a:avLst/>
          </a:prstGeom>
        </p:spPr>
      </p:pic>
      <p:pic>
        <p:nvPicPr>
          <p:cNvPr id="14" name="Picture 4" descr="PrestaShop — Wikipédia">
            <a:extLst>
              <a:ext uri="{FF2B5EF4-FFF2-40B4-BE49-F238E27FC236}">
                <a16:creationId xmlns:a16="http://schemas.microsoft.com/office/drawing/2014/main" id="{0B8C3E60-95E6-4FE5-A066-33741A9CC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28" y="86056"/>
            <a:ext cx="1699460" cy="142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36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</TotalTime>
  <Words>69</Words>
  <Application>Microsoft Office PowerPoint</Application>
  <PresentationFormat>Grand écran</PresentationFormat>
  <Paragraphs>27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Amasis MT Pro Black</vt:lpstr>
      <vt:lpstr>Arial</vt:lpstr>
      <vt:lpstr>Calibri</vt:lpstr>
      <vt:lpstr>Calibri Light</vt:lpstr>
      <vt:lpstr>Office Theme</vt:lpstr>
      <vt:lpstr> Présentation des commandes  de l’EEP T4L 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des commandes de l’EEP T4L </dc:title>
  <dc:creator>Elodie  GALMICHE</dc:creator>
  <cp:lastModifiedBy>Elodie  GALMICHE</cp:lastModifiedBy>
  <cp:revision>14</cp:revision>
  <dcterms:created xsi:type="dcterms:W3CDTF">2022-04-08T12:42:32Z</dcterms:created>
  <dcterms:modified xsi:type="dcterms:W3CDTF">2022-04-08T14:20:14Z</dcterms:modified>
</cp:coreProperties>
</file>