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7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C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16" autoAdjust="0"/>
  </p:normalViewPr>
  <p:slideViewPr>
    <p:cSldViewPr>
      <p:cViewPr>
        <p:scale>
          <a:sx n="66" d="100"/>
          <a:sy n="66" d="100"/>
        </p:scale>
        <p:origin x="-1290" y="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/>
              <a:t>INVESTISSEMENTS (K€)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2082909591241998"/>
          <c:y val="7.9865570492167526E-2"/>
          <c:w val="0.81757582490834335"/>
          <c:h val="0.85127743742758744"/>
        </c:manualLayout>
      </c:layout>
      <c:barChart>
        <c:barDir val="bar"/>
        <c:grouping val="clustered"/>
        <c:varyColors val="0"/>
        <c:ser>
          <c:idx val="0"/>
          <c:order val="0"/>
          <c:invertIfNegative val="0"/>
          <c:cat>
            <c:numRef>
              <c:f>Feuil1!$A$4:$A$36</c:f>
              <c:numCache>
                <c:formatCode>General</c:formatCode>
                <c:ptCount val="33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2013</c:v>
                </c:pt>
                <c:pt idx="25">
                  <c:v>2014</c:v>
                </c:pt>
                <c:pt idx="26">
                  <c:v>2015</c:v>
                </c:pt>
                <c:pt idx="27">
                  <c:v>2016</c:v>
                </c:pt>
                <c:pt idx="28">
                  <c:v>2017</c:v>
                </c:pt>
                <c:pt idx="29">
                  <c:v>2018</c:v>
                </c:pt>
                <c:pt idx="30">
                  <c:v>2019</c:v>
                </c:pt>
                <c:pt idx="31">
                  <c:v>2020</c:v>
                </c:pt>
                <c:pt idx="32">
                  <c:v>2021</c:v>
                </c:pt>
              </c:numCache>
            </c:numRef>
          </c:cat>
          <c:val>
            <c:numRef>
              <c:f>Feuil1!$B$4:$B$36</c:f>
              <c:numCache>
                <c:formatCode>General</c:formatCode>
                <c:ptCount val="33"/>
                <c:pt idx="0">
                  <c:v>5183</c:v>
                </c:pt>
                <c:pt idx="1">
                  <c:v>3354</c:v>
                </c:pt>
                <c:pt idx="2">
                  <c:v>1219</c:v>
                </c:pt>
                <c:pt idx="3">
                  <c:v>1372</c:v>
                </c:pt>
                <c:pt idx="4">
                  <c:v>2591</c:v>
                </c:pt>
                <c:pt idx="5">
                  <c:v>610</c:v>
                </c:pt>
                <c:pt idx="6">
                  <c:v>915</c:v>
                </c:pt>
                <c:pt idx="7">
                  <c:v>915</c:v>
                </c:pt>
                <c:pt idx="8">
                  <c:v>1067</c:v>
                </c:pt>
                <c:pt idx="9">
                  <c:v>2744</c:v>
                </c:pt>
                <c:pt idx="10">
                  <c:v>1676</c:v>
                </c:pt>
                <c:pt idx="11">
                  <c:v>2439</c:v>
                </c:pt>
                <c:pt idx="12">
                  <c:v>3659</c:v>
                </c:pt>
                <c:pt idx="13">
                  <c:v>1400</c:v>
                </c:pt>
                <c:pt idx="14">
                  <c:v>2200</c:v>
                </c:pt>
                <c:pt idx="15">
                  <c:v>1600</c:v>
                </c:pt>
                <c:pt idx="16">
                  <c:v>1400</c:v>
                </c:pt>
                <c:pt idx="17">
                  <c:v>1300</c:v>
                </c:pt>
                <c:pt idx="18">
                  <c:v>2520</c:v>
                </c:pt>
                <c:pt idx="19">
                  <c:v>1900</c:v>
                </c:pt>
                <c:pt idx="20">
                  <c:v>2300</c:v>
                </c:pt>
                <c:pt idx="21">
                  <c:v>1214</c:v>
                </c:pt>
                <c:pt idx="22">
                  <c:v>2170</c:v>
                </c:pt>
                <c:pt idx="23">
                  <c:v>2238</c:v>
                </c:pt>
                <c:pt idx="24">
                  <c:v>800</c:v>
                </c:pt>
                <c:pt idx="25">
                  <c:v>1600</c:v>
                </c:pt>
                <c:pt idx="26">
                  <c:v>800</c:v>
                </c:pt>
                <c:pt idx="27">
                  <c:v>2500</c:v>
                </c:pt>
                <c:pt idx="28">
                  <c:v>1400</c:v>
                </c:pt>
                <c:pt idx="29">
                  <c:v>2300</c:v>
                </c:pt>
                <c:pt idx="30">
                  <c:v>1400</c:v>
                </c:pt>
                <c:pt idx="31">
                  <c:v>1500</c:v>
                </c:pt>
                <c:pt idx="32">
                  <c:v>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7F-4EAD-8B04-D34251BF23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957952"/>
        <c:axId val="34976128"/>
      </c:barChart>
      <c:catAx>
        <c:axId val="349579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34976128"/>
        <c:crosses val="autoZero"/>
        <c:auto val="1"/>
        <c:lblAlgn val="ctr"/>
        <c:lblOffset val="100"/>
        <c:noMultiLvlLbl val="0"/>
      </c:catAx>
      <c:valAx>
        <c:axId val="3497612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34957952"/>
        <c:crosses val="autoZero"/>
        <c:crossBetween val="between"/>
      </c:valAx>
    </c:plotArea>
    <c:plotVisOnly val="1"/>
    <c:dispBlanksAs val="gap"/>
    <c:showDLblsOverMax val="0"/>
  </c:chart>
  <c:spPr>
    <a:gradFill rotWithShape="1">
      <a:gsLst>
        <a:gs pos="0">
          <a:schemeClr val="accent5">
            <a:tint val="50000"/>
            <a:satMod val="300000"/>
          </a:schemeClr>
        </a:gs>
        <a:gs pos="35000">
          <a:schemeClr val="accent5">
            <a:tint val="37000"/>
            <a:satMod val="300000"/>
          </a:schemeClr>
        </a:gs>
        <a:gs pos="100000">
          <a:schemeClr val="accent5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5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fr-F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7E56A-958E-41B8-849E-DBDBC4AC0CC5}" type="datetimeFigureOut">
              <a:rPr lang="fr-FR" smtClean="0"/>
              <a:t>14/04/2022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CEF806-4090-4A6B-A291-DFE3196158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9628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EF806-4090-4A6B-A291-DFE319615839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3001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234B4-C3D1-498C-9276-9A74B24E7949}" type="datetime1">
              <a:rPr lang="fr-FR" smtClean="0"/>
              <a:t>14/04/2022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C8F7-20DD-46A0-A75C-AABC0FCEA2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4052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3A99-AA7D-4A88-B27F-32F140600C4E}" type="datetime1">
              <a:rPr lang="fr-FR" smtClean="0"/>
              <a:t>14/04/2022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C8F7-20DD-46A0-A75C-AABC0FCEA2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0904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84DD-E5E0-4619-B000-4FF1521D8955}" type="datetime1">
              <a:rPr lang="fr-FR" smtClean="0"/>
              <a:t>14/04/2022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C8F7-20DD-46A0-A75C-AABC0FCEA2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1036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355B4-C1C5-4343-89D1-A1372EA5384A}" type="datetime1">
              <a:rPr lang="fr-FR" smtClean="0"/>
              <a:t>14/04/2022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C8F7-20DD-46A0-A75C-AABC0FCEA2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5883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ABE53-987C-4B86-B5DC-B686A684CFAA}" type="datetime1">
              <a:rPr lang="fr-FR" smtClean="0"/>
              <a:t>14/04/2022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C8F7-20DD-46A0-A75C-AABC0FCEA2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3785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07AA-A8D8-4E55-A7B2-77B5A84BCE41}" type="datetime1">
              <a:rPr lang="fr-FR" smtClean="0"/>
              <a:t>14/04/2022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C8F7-20DD-46A0-A75C-AABC0FCEA2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611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5DD14-126D-4EC3-BDF4-68D40C14BE44}" type="datetime1">
              <a:rPr lang="fr-FR" smtClean="0"/>
              <a:t>14/04/2022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C8F7-20DD-46A0-A75C-AABC0FCEA2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6466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A961D-55CD-4FED-8EC1-819E9666F989}" type="datetime1">
              <a:rPr lang="fr-FR" smtClean="0"/>
              <a:t>14/04/2022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C8F7-20DD-46A0-A75C-AABC0FCEA2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5708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17C5E-78D9-4A4F-A345-9BCC1BF13BE3}" type="datetime1">
              <a:rPr lang="fr-FR" smtClean="0"/>
              <a:t>14/04/2022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C8F7-20DD-46A0-A75C-AABC0FCEA2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1370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95E8A-2E4C-411D-B59E-7E9382F99FBE}" type="datetime1">
              <a:rPr lang="fr-FR" smtClean="0"/>
              <a:t>14/04/2022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C8F7-20DD-46A0-A75C-AABC0FCEA2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8005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8FFD-E3C8-45D1-9BB6-818165CCCDB8}" type="datetime1">
              <a:rPr lang="fr-FR" smtClean="0"/>
              <a:t>14/04/2022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C8F7-20DD-46A0-A75C-AABC0FCEA2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6648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D4011-0197-4C0D-A26B-BE35F7A2DA04}" type="datetime1">
              <a:rPr lang="fr-FR" smtClean="0"/>
              <a:t>14/04/2022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7C8F7-20DD-46A0-A75C-AABC0FCEA2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2185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.pn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2.png"/><Relationship Id="rId7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emf"/><Relationship Id="rId4" Type="http://schemas.openxmlformats.org/officeDocument/2006/relationships/image" Target="../media/image3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2.png"/><Relationship Id="rId7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2.png"/><Relationship Id="rId7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3.png"/><Relationship Id="rId9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cid:6266DF4E-A6BA-4361-B4AC-55147CF7D734" TargetMode="External"/><Relationship Id="rId13" Type="http://schemas.openxmlformats.org/officeDocument/2006/relationships/image" Target="cid:8AF24F8D-A783-45DA-B973-0A181BF4B839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6.jpeg"/><Relationship Id="rId12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cid:CFCBEA9F-DDE0-4CC2-9605-B28B11D1E441" TargetMode="External"/><Relationship Id="rId11" Type="http://schemas.openxmlformats.org/officeDocument/2006/relationships/image" Target="../media/image68.jpeg"/><Relationship Id="rId5" Type="http://schemas.openxmlformats.org/officeDocument/2006/relationships/image" Target="../media/image65.jpeg"/><Relationship Id="rId10" Type="http://schemas.openxmlformats.org/officeDocument/2006/relationships/image" Target="cid:07E21154-B865-420C-953B-A9602CC653CD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67.jpeg"/><Relationship Id="rId1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3.png"/><Relationship Id="rId10" Type="http://schemas.openxmlformats.org/officeDocument/2006/relationships/image" Target="../media/image77.jpeg"/><Relationship Id="rId4" Type="http://schemas.openxmlformats.org/officeDocument/2006/relationships/image" Target="../media/image2.png"/><Relationship Id="rId9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1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emf"/><Relationship Id="rId15" Type="http://schemas.openxmlformats.org/officeDocument/2006/relationships/image" Target="../media/image26.emf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C8F7-20DD-46A0-A75C-AABC0FCEA2D8}" type="slidenum">
              <a:rPr lang="fr-FR" smtClean="0"/>
              <a:t>1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83568" y="332656"/>
            <a:ext cx="8460432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11560" y="6237312"/>
            <a:ext cx="7992888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16632"/>
            <a:ext cx="1765586" cy="589447"/>
          </a:xfrm>
          <a:prstGeom prst="rect">
            <a:avLst/>
          </a:prstGeom>
        </p:spPr>
      </p:pic>
      <p:pic>
        <p:nvPicPr>
          <p:cNvPr id="9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9" y="6093296"/>
            <a:ext cx="4667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pic>
        <p:nvPicPr>
          <p:cNvPr id="10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7" y="6093296"/>
            <a:ext cx="468313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8635308" cy="153030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276872"/>
            <a:ext cx="4968552" cy="3726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7871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C8F7-20DD-46A0-A75C-AABC0FCEA2D8}" type="slidenum">
              <a:rPr lang="fr-FR" smtClean="0"/>
              <a:t>10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83568" y="332656"/>
            <a:ext cx="8460432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11560" y="6309320"/>
            <a:ext cx="7992888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16632"/>
            <a:ext cx="1765586" cy="589447"/>
          </a:xfrm>
          <a:prstGeom prst="rect">
            <a:avLst/>
          </a:prstGeom>
        </p:spPr>
      </p:pic>
      <p:pic>
        <p:nvPicPr>
          <p:cNvPr id="9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65304"/>
            <a:ext cx="4667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pic>
        <p:nvPicPr>
          <p:cNvPr id="10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7" y="6165304"/>
            <a:ext cx="468313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0" t="-102" r="9938" b="1"/>
          <a:stretch/>
        </p:blipFill>
        <p:spPr>
          <a:xfrm>
            <a:off x="323528" y="908720"/>
            <a:ext cx="8568505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835696" y="1052736"/>
            <a:ext cx="7958112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GB" altLang="fr-FR" sz="3600" dirty="0">
                <a:solidFill>
                  <a:schemeClr val="bg1"/>
                </a:solidFill>
                <a:latin typeface="Eras Bold ITC" panose="020B0907030504020204" pitchFamily="34" charset="0"/>
              </a:rPr>
              <a:t>2 .  PRODUCTION </a:t>
            </a:r>
          </a:p>
          <a:p>
            <a:pPr algn="ctr">
              <a:spcBef>
                <a:spcPct val="20000"/>
              </a:spcBef>
            </a:pPr>
            <a:r>
              <a:rPr lang="en-GB" altLang="fr-FR" sz="3600" dirty="0">
                <a:solidFill>
                  <a:schemeClr val="bg1"/>
                </a:solidFill>
                <a:latin typeface="Eras Bold ITC" panose="020B0907030504020204" pitchFamily="34" charset="0"/>
              </a:rPr>
              <a:t>MEANS</a:t>
            </a:r>
          </a:p>
        </p:txBody>
      </p:sp>
    </p:spTree>
    <p:extLst>
      <p:ext uri="{BB962C8B-B14F-4D97-AF65-F5344CB8AC3E}">
        <p14:creationId xmlns:p14="http://schemas.microsoft.com/office/powerpoint/2010/main" val="3331476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C8F7-20DD-46A0-A75C-AABC0FCEA2D8}" type="slidenum">
              <a:rPr lang="fr-FR" smtClean="0"/>
              <a:t>11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83568" y="332656"/>
            <a:ext cx="8460432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11560" y="6309320"/>
            <a:ext cx="7992888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16632"/>
            <a:ext cx="1765586" cy="589447"/>
          </a:xfrm>
          <a:prstGeom prst="rect">
            <a:avLst/>
          </a:prstGeom>
        </p:spPr>
      </p:pic>
      <p:pic>
        <p:nvPicPr>
          <p:cNvPr id="9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65304"/>
            <a:ext cx="4667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pic>
        <p:nvPicPr>
          <p:cNvPr id="10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7" y="6165304"/>
            <a:ext cx="468313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483768" y="620688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F0"/>
                </a:solidFill>
                <a:latin typeface="Eras Bold ITC" panose="020B0907030504020204" pitchFamily="34" charset="0"/>
              </a:rPr>
              <a:t>Fiday key figures</a:t>
            </a:r>
          </a:p>
        </p:txBody>
      </p:sp>
      <p:sp>
        <p:nvSpPr>
          <p:cNvPr id="2" name="Rectangle 1"/>
          <p:cNvSpPr/>
          <p:nvPr/>
        </p:nvSpPr>
        <p:spPr>
          <a:xfrm>
            <a:off x="539552" y="1124744"/>
            <a:ext cx="82809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fr-FR" sz="1600" dirty="0">
                <a:latin typeface="Eras Bold ITC" panose="020B0907030504020204" pitchFamily="34" charset="0"/>
              </a:rPr>
              <a:t>Foundry dedicated to Grey Iron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fr-FR" sz="1600" dirty="0">
                <a:latin typeface="Eras Bold ITC" panose="020B0907030504020204" pitchFamily="34" charset="0"/>
              </a:rPr>
              <a:t>All integrated production : casting lines (Green Sand &amp; Lost Foam), Machining, Warehouse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fr-FR" sz="1600" dirty="0">
                <a:latin typeface="Eras Bold ITC" panose="020B0907030504020204" pitchFamily="34" charset="0"/>
              </a:rPr>
              <a:t>Specialist in brake discs, brake drums (N°1 in Europe), and flywheels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fr-FR" sz="1600" dirty="0">
                <a:latin typeface="Eras Bold ITC" panose="020B0907030504020204" pitchFamily="34" charset="0"/>
              </a:rPr>
              <a:t>Parts for all heavy vehicles (trucks, trailers, buses, trains, …)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fr-FR" sz="1600" dirty="0">
                <a:latin typeface="Eras Bold ITC" panose="020B0907030504020204" pitchFamily="34" charset="0"/>
              </a:rPr>
              <a:t>Maximum grey iron production capacity of 28 t/h (with a hot wind cupola)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fr-FR" sz="1600" dirty="0">
                <a:latin typeface="Eras Bold ITC" panose="020B0907030504020204" pitchFamily="34" charset="0"/>
              </a:rPr>
              <a:t>Automatic casting	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fr-FR" sz="1600" dirty="0">
                <a:latin typeface="Eras Bold ITC" panose="020B0907030504020204" pitchFamily="34" charset="0"/>
              </a:rPr>
              <a:t>Green sand casting : 900 000 p/year or 60 000 tons/year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fr-FR" sz="1600" dirty="0">
                <a:latin typeface="Eras Bold ITC" panose="020B0907030504020204" pitchFamily="34" charset="0"/>
              </a:rPr>
              <a:t>Lost Foam casting : 15 000 tons/year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fr-FR" sz="1600" dirty="0">
                <a:latin typeface="Eras Bold ITC" panose="020B0907030504020204" pitchFamily="34" charset="0"/>
              </a:rPr>
              <a:t>Machining capacity : 1 000 000 p/year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529" r="9841"/>
          <a:stretch/>
        </p:blipFill>
        <p:spPr>
          <a:xfrm>
            <a:off x="4932040" y="4149080"/>
            <a:ext cx="3513584" cy="1962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9916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Line 200"/>
          <p:cNvSpPr>
            <a:spLocks noChangeAspect="1" noChangeShapeType="1"/>
          </p:cNvSpPr>
          <p:nvPr/>
        </p:nvSpPr>
        <p:spPr bwMode="auto">
          <a:xfrm>
            <a:off x="8316416" y="52292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C8F7-20DD-46A0-A75C-AABC0FCEA2D8}" type="slidenum">
              <a:rPr lang="fr-FR" smtClean="0"/>
              <a:t>12</a:t>
            </a:fld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83568" y="332656"/>
            <a:ext cx="8460432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11560" y="6381328"/>
            <a:ext cx="7992888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16632"/>
            <a:ext cx="1765586" cy="589447"/>
          </a:xfrm>
          <a:prstGeom prst="rect">
            <a:avLst/>
          </a:prstGeom>
        </p:spPr>
      </p:pic>
      <p:pic>
        <p:nvPicPr>
          <p:cNvPr id="9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37312"/>
            <a:ext cx="4667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pic>
        <p:nvPicPr>
          <p:cNvPr id="10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7" y="6237312"/>
            <a:ext cx="468313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63688" y="548680"/>
            <a:ext cx="52982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2400" dirty="0">
                <a:solidFill>
                  <a:srgbClr val="00B0F0"/>
                </a:solidFill>
                <a:latin typeface="Eras Bold ITC" panose="020B0907030504020204" pitchFamily="34" charset="0"/>
              </a:rPr>
              <a:t>GREEN</a:t>
            </a:r>
            <a:r>
              <a:rPr lang="fr-FR" altLang="fr-FR" b="1" i="1" dirty="0">
                <a:solidFill>
                  <a:srgbClr val="000066"/>
                </a:solidFill>
                <a:latin typeface="Bookman Old Style" pitchFamily="18" charset="0"/>
              </a:rPr>
              <a:t> </a:t>
            </a:r>
            <a:r>
              <a:rPr lang="fr-FR" altLang="fr-FR" sz="2400" dirty="0">
                <a:solidFill>
                  <a:srgbClr val="00B0F0"/>
                </a:solidFill>
                <a:latin typeface="Eras Bold ITC" panose="020B0907030504020204" pitchFamily="34" charset="0"/>
              </a:rPr>
              <a:t>SAND CASTING PROCESS</a:t>
            </a:r>
          </a:p>
        </p:txBody>
      </p:sp>
      <p:pic>
        <p:nvPicPr>
          <p:cNvPr id="11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00" y="3565525"/>
            <a:ext cx="15081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86"/>
          <p:cNvSpPr>
            <a:spLocks noChangeAspect="1" noChangeArrowheads="1"/>
          </p:cNvSpPr>
          <p:nvPr/>
        </p:nvSpPr>
        <p:spPr bwMode="auto">
          <a:xfrm>
            <a:off x="36943" y="980728"/>
            <a:ext cx="9134475" cy="9255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fr-FR" dirty="0"/>
          </a:p>
        </p:txBody>
      </p:sp>
      <p:grpSp>
        <p:nvGrpSpPr>
          <p:cNvPr id="13" name="Group 218"/>
          <p:cNvGrpSpPr>
            <a:grpSpLocks/>
          </p:cNvGrpSpPr>
          <p:nvPr/>
        </p:nvGrpSpPr>
        <p:grpSpPr bwMode="auto">
          <a:xfrm>
            <a:off x="488950" y="1060450"/>
            <a:ext cx="2771775" cy="839788"/>
            <a:chOff x="308" y="759"/>
            <a:chExt cx="1746" cy="529"/>
          </a:xfrm>
        </p:grpSpPr>
        <p:sp>
          <p:nvSpPr>
            <p:cNvPr id="14" name="Text Box 219"/>
            <p:cNvSpPr txBox="1">
              <a:spLocks noChangeArrowheads="1"/>
            </p:cNvSpPr>
            <p:nvPr/>
          </p:nvSpPr>
          <p:spPr bwMode="auto">
            <a:xfrm>
              <a:off x="308" y="759"/>
              <a:ext cx="1746" cy="476"/>
            </a:xfrm>
            <a:prstGeom prst="rect">
              <a:avLst/>
            </a:prstGeom>
            <a:noFill/>
            <a:ln w="25400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eaLnBrk="0" hangingPunct="0">
                <a:defRPr/>
              </a:pPr>
              <a:r>
                <a:rPr lang="en-US" sz="16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Raw Materials </a:t>
              </a:r>
            </a:p>
            <a:p>
              <a:pPr eaLnBrk="0" hangingPunct="0">
                <a:defRPr/>
              </a:pPr>
              <a:endParaRPr lang="en-US" sz="1100" dirty="0">
                <a:solidFill>
                  <a:schemeClr val="tx2"/>
                </a:solidFill>
                <a:latin typeface="Tahoma" pitchFamily="34" charset="0"/>
              </a:endParaRPr>
            </a:p>
            <a:p>
              <a:pPr eaLnBrk="0" hangingPunct="0">
                <a:defRPr/>
              </a:pPr>
              <a:r>
                <a:rPr lang="en-US" sz="1100" dirty="0">
                  <a:solidFill>
                    <a:schemeClr val="tx2"/>
                  </a:solidFill>
                  <a:latin typeface="Tahoma" pitchFamily="34" charset="0"/>
                </a:rPr>
                <a:t>Coke, Steel Scraps, Iron alloys</a:t>
              </a:r>
              <a:endParaRPr lang="en-US" sz="2400" dirty="0">
                <a:solidFill>
                  <a:schemeClr val="tx2"/>
                </a:solidFill>
                <a:latin typeface="Tahoma" pitchFamily="34" charset="0"/>
              </a:endParaRPr>
            </a:p>
          </p:txBody>
        </p:sp>
        <p:sp>
          <p:nvSpPr>
            <p:cNvPr id="15" name="AutoShape 220"/>
            <p:cNvSpPr>
              <a:spLocks noChangeAspect="1" noChangeArrowheads="1"/>
            </p:cNvSpPr>
            <p:nvPr/>
          </p:nvSpPr>
          <p:spPr bwMode="auto">
            <a:xfrm rot="10791724">
              <a:off x="634" y="1235"/>
              <a:ext cx="106" cy="53"/>
            </a:xfrm>
            <a:prstGeom prst="triangle">
              <a:avLst>
                <a:gd name="adj" fmla="val 51565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</p:grpSp>
      <p:sp>
        <p:nvSpPr>
          <p:cNvPr id="16" name="Text Box 233"/>
          <p:cNvSpPr txBox="1">
            <a:spLocks noChangeAspect="1" noChangeArrowheads="1"/>
          </p:cNvSpPr>
          <p:nvPr/>
        </p:nvSpPr>
        <p:spPr bwMode="auto">
          <a:xfrm>
            <a:off x="3817938" y="3600450"/>
            <a:ext cx="79375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fr-FR" sz="1000" b="1">
                <a:latin typeface="Tahoma" pitchFamily="34" charset="0"/>
              </a:rPr>
              <a:t>Pouring</a:t>
            </a:r>
          </a:p>
        </p:txBody>
      </p:sp>
      <p:pic>
        <p:nvPicPr>
          <p:cNvPr id="17" name="Picture 234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517775"/>
            <a:ext cx="95726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Line 235"/>
          <p:cNvSpPr>
            <a:spLocks noChangeAspect="1" noChangeShapeType="1"/>
          </p:cNvSpPr>
          <p:nvPr/>
        </p:nvSpPr>
        <p:spPr bwMode="auto">
          <a:xfrm flipH="1">
            <a:off x="825500" y="2787650"/>
            <a:ext cx="3365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9" name="Text Box 237"/>
          <p:cNvSpPr txBox="1">
            <a:spLocks noChangeArrowheads="1"/>
          </p:cNvSpPr>
          <p:nvPr/>
        </p:nvSpPr>
        <p:spPr bwMode="auto">
          <a:xfrm>
            <a:off x="1257300" y="2563813"/>
            <a:ext cx="1509713" cy="431800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540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fr-FR" sz="900" b="1">
                <a:latin typeface="Tahoma" pitchFamily="34" charset="0"/>
              </a:rPr>
              <a:t>Hot wind cupola</a:t>
            </a:r>
            <a:endParaRPr lang="en-US" altLang="fr-FR" sz="800">
              <a:solidFill>
                <a:srgbClr val="FF0000"/>
              </a:solidFill>
              <a:latin typeface="Tahoma" pitchFamily="34" charset="0"/>
            </a:endParaRPr>
          </a:p>
        </p:txBody>
      </p:sp>
      <p:pic>
        <p:nvPicPr>
          <p:cNvPr id="20" name="Picture 238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3489325"/>
            <a:ext cx="604838" cy="673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reeform 240"/>
          <p:cNvSpPr>
            <a:spLocks/>
          </p:cNvSpPr>
          <p:nvPr/>
        </p:nvSpPr>
        <p:spPr bwMode="auto">
          <a:xfrm>
            <a:off x="1871663" y="3668713"/>
            <a:ext cx="801687" cy="157162"/>
          </a:xfrm>
          <a:custGeom>
            <a:avLst/>
            <a:gdLst>
              <a:gd name="T0" fmla="*/ 0 w 589"/>
              <a:gd name="T1" fmla="*/ 0 h 363"/>
              <a:gd name="T2" fmla="*/ 2147483647 w 589"/>
              <a:gd name="T3" fmla="*/ 0 h 363"/>
              <a:gd name="T4" fmla="*/ 2147483647 w 589"/>
              <a:gd name="T5" fmla="*/ 2147483647 h 363"/>
              <a:gd name="T6" fmla="*/ 2147483647 w 589"/>
              <a:gd name="T7" fmla="*/ 2147483647 h 36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89" h="363">
                <a:moveTo>
                  <a:pt x="0" y="0"/>
                </a:moveTo>
                <a:lnTo>
                  <a:pt x="45" y="0"/>
                </a:lnTo>
                <a:lnTo>
                  <a:pt x="45" y="363"/>
                </a:lnTo>
                <a:lnTo>
                  <a:pt x="589" y="363"/>
                </a:lnTo>
              </a:path>
            </a:pathLst>
          </a:custGeom>
          <a:noFill/>
          <a:ln w="25400" cap="flat" cmpd="sng">
            <a:solidFill>
              <a:srgbClr val="FF66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22" name="Group 242"/>
          <p:cNvGrpSpPr>
            <a:grpSpLocks/>
          </p:cNvGrpSpPr>
          <p:nvPr/>
        </p:nvGrpSpPr>
        <p:grpSpPr bwMode="auto">
          <a:xfrm>
            <a:off x="1257300" y="3060700"/>
            <a:ext cx="1530350" cy="431800"/>
            <a:chOff x="792" y="2019"/>
            <a:chExt cx="965" cy="272"/>
          </a:xfrm>
        </p:grpSpPr>
        <p:sp>
          <p:nvSpPr>
            <p:cNvPr id="23" name="Text Box 243"/>
            <p:cNvSpPr txBox="1">
              <a:spLocks noChangeAspect="1" noChangeArrowheads="1"/>
            </p:cNvSpPr>
            <p:nvPr/>
          </p:nvSpPr>
          <p:spPr bwMode="auto">
            <a:xfrm>
              <a:off x="792" y="2020"/>
              <a:ext cx="963" cy="271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5400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"/>
                </a:spcBef>
              </a:pPr>
              <a:r>
                <a:rPr lang="en-US" altLang="fr-FR" sz="900" b="1">
                  <a:latin typeface="Tahoma" pitchFamily="34" charset="0"/>
                </a:rPr>
                <a:t>Holding furnace</a:t>
              </a:r>
              <a:endParaRPr lang="en-US" altLang="fr-FR" sz="400" b="1">
                <a:latin typeface="Tahoma" pitchFamily="34" charset="0"/>
              </a:endParaRPr>
            </a:p>
          </p:txBody>
        </p:sp>
        <p:sp>
          <p:nvSpPr>
            <p:cNvPr id="24" name="Text Box 244"/>
            <p:cNvSpPr txBox="1">
              <a:spLocks noChangeArrowheads="1"/>
            </p:cNvSpPr>
            <p:nvPr/>
          </p:nvSpPr>
          <p:spPr bwMode="auto">
            <a:xfrm>
              <a:off x="1315" y="2019"/>
              <a:ext cx="44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4000" rIns="5400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/>
              <a:endParaRPr lang="en-GB" altLang="fr-FR" sz="1000" b="1">
                <a:latin typeface="Tahoma" pitchFamily="34" charset="0"/>
              </a:endParaRPr>
            </a:p>
          </p:txBody>
        </p:sp>
      </p:grpSp>
      <p:grpSp>
        <p:nvGrpSpPr>
          <p:cNvPr id="25" name="Group 245"/>
          <p:cNvGrpSpPr>
            <a:grpSpLocks noChangeAspect="1"/>
          </p:cNvGrpSpPr>
          <p:nvPr/>
        </p:nvGrpSpPr>
        <p:grpSpPr bwMode="auto">
          <a:xfrm>
            <a:off x="444500" y="1979613"/>
            <a:ext cx="1081088" cy="541337"/>
            <a:chOff x="280" y="1338"/>
            <a:chExt cx="846" cy="425"/>
          </a:xfrm>
        </p:grpSpPr>
        <p:sp>
          <p:nvSpPr>
            <p:cNvPr id="26" name="AutoShape 246"/>
            <p:cNvSpPr>
              <a:spLocks noChangeAspect="1" noChangeArrowheads="1"/>
            </p:cNvSpPr>
            <p:nvPr/>
          </p:nvSpPr>
          <p:spPr bwMode="auto">
            <a:xfrm>
              <a:off x="280" y="1338"/>
              <a:ext cx="846" cy="31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94 w 21600"/>
                <a:gd name="T13" fmla="*/ 4469 h 21600"/>
                <a:gd name="T14" fmla="*/ 17106 w 21600"/>
                <a:gd name="T15" fmla="*/ 171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GB" altLang="fr-FR" sz="900" b="1">
                  <a:latin typeface="Tahoma" pitchFamily="34" charset="0"/>
                </a:rPr>
                <a:t>TROLLEYS</a:t>
              </a:r>
            </a:p>
          </p:txBody>
        </p:sp>
        <p:sp>
          <p:nvSpPr>
            <p:cNvPr id="27" name="Oval 247"/>
            <p:cNvSpPr>
              <a:spLocks noChangeAspect="1" noChangeArrowheads="1"/>
            </p:cNvSpPr>
            <p:nvPr/>
          </p:nvSpPr>
          <p:spPr bwMode="auto">
            <a:xfrm>
              <a:off x="756" y="1657"/>
              <a:ext cx="106" cy="10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28" name="Oval 248"/>
            <p:cNvSpPr>
              <a:spLocks noChangeAspect="1" noChangeArrowheads="1"/>
            </p:cNvSpPr>
            <p:nvPr/>
          </p:nvSpPr>
          <p:spPr bwMode="auto">
            <a:xfrm>
              <a:off x="551" y="1657"/>
              <a:ext cx="106" cy="10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29" name="AutoShape 249"/>
            <p:cNvSpPr>
              <a:spLocks noChangeAspect="1" noChangeArrowheads="1"/>
            </p:cNvSpPr>
            <p:nvPr/>
          </p:nvSpPr>
          <p:spPr bwMode="auto">
            <a:xfrm rot="10791724">
              <a:off x="333" y="1657"/>
              <a:ext cx="106" cy="53"/>
            </a:xfrm>
            <a:prstGeom prst="triangle">
              <a:avLst>
                <a:gd name="adj" fmla="val 51565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</p:grpSp>
      <p:grpSp>
        <p:nvGrpSpPr>
          <p:cNvPr id="30" name="Group 268"/>
          <p:cNvGrpSpPr>
            <a:grpSpLocks/>
          </p:cNvGrpSpPr>
          <p:nvPr/>
        </p:nvGrpSpPr>
        <p:grpSpPr bwMode="auto">
          <a:xfrm>
            <a:off x="4737101" y="1052442"/>
            <a:ext cx="4155380" cy="2960758"/>
            <a:chOff x="2984" y="639"/>
            <a:chExt cx="2962" cy="2012"/>
          </a:xfrm>
        </p:grpSpPr>
        <p:pic>
          <p:nvPicPr>
            <p:cNvPr id="31" name="Picture 269"/>
            <p:cNvPicPr preferRelativeResize="0"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1" y="2293"/>
              <a:ext cx="952" cy="35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70"/>
            <p:cNvPicPr preferRelativeResize="0"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6" y="1737"/>
              <a:ext cx="905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71"/>
            <p:cNvPicPr preferRelativeResize="0"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6" y="2187"/>
              <a:ext cx="900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 Box 272"/>
            <p:cNvSpPr txBox="1">
              <a:spLocks noChangeAspect="1" noChangeArrowheads="1"/>
            </p:cNvSpPr>
            <p:nvPr/>
          </p:nvSpPr>
          <p:spPr bwMode="auto">
            <a:xfrm>
              <a:off x="3173" y="1369"/>
              <a:ext cx="1058" cy="15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GB" altLang="fr-FR" sz="1000" b="1">
                  <a:latin typeface="Tahoma" pitchFamily="34" charset="0"/>
                </a:rPr>
                <a:t>CORE SHOTING</a:t>
              </a:r>
            </a:p>
          </p:txBody>
        </p:sp>
        <p:sp>
          <p:nvSpPr>
            <p:cNvPr id="35" name="Text Box 273"/>
            <p:cNvSpPr txBox="1">
              <a:spLocks noChangeAspect="1" noChangeArrowheads="1"/>
            </p:cNvSpPr>
            <p:nvPr/>
          </p:nvSpPr>
          <p:spPr bwMode="auto">
            <a:xfrm>
              <a:off x="5095" y="1320"/>
              <a:ext cx="687" cy="208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en-GB" sz="10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itchFamily="34" charset="0"/>
                </a:rPr>
                <a:t>SAND MIXING</a:t>
              </a:r>
              <a:endParaRPr lang="en-GB" sz="1000" b="1" dirty="0">
                <a:latin typeface="Tahoma" pitchFamily="34" charset="0"/>
              </a:endParaRPr>
            </a:p>
          </p:txBody>
        </p:sp>
        <p:grpSp>
          <p:nvGrpSpPr>
            <p:cNvPr id="36" name="Group 276"/>
            <p:cNvGrpSpPr>
              <a:grpSpLocks/>
            </p:cNvGrpSpPr>
            <p:nvPr/>
          </p:nvGrpSpPr>
          <p:grpSpPr bwMode="auto">
            <a:xfrm>
              <a:off x="3649" y="1582"/>
              <a:ext cx="107" cy="477"/>
              <a:chOff x="3649" y="1551"/>
              <a:chExt cx="106" cy="477"/>
            </a:xfrm>
          </p:grpSpPr>
          <p:sp>
            <p:nvSpPr>
              <p:cNvPr id="48" name="AutoShape 277"/>
              <p:cNvSpPr>
                <a:spLocks noChangeAspect="1" noChangeArrowheads="1"/>
              </p:cNvSpPr>
              <p:nvPr/>
            </p:nvSpPr>
            <p:spPr bwMode="auto">
              <a:xfrm rot="10791724">
                <a:off x="3649" y="1551"/>
                <a:ext cx="106" cy="53"/>
              </a:xfrm>
              <a:prstGeom prst="triangle">
                <a:avLst>
                  <a:gd name="adj" fmla="val 51565"/>
                </a:avLst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49" name="AutoShape 278"/>
              <p:cNvSpPr>
                <a:spLocks noChangeAspect="1" noChangeArrowheads="1"/>
              </p:cNvSpPr>
              <p:nvPr/>
            </p:nvSpPr>
            <p:spPr bwMode="auto">
              <a:xfrm rot="10791724">
                <a:off x="3649" y="1657"/>
                <a:ext cx="106" cy="53"/>
              </a:xfrm>
              <a:prstGeom prst="triangle">
                <a:avLst>
                  <a:gd name="adj" fmla="val 51565"/>
                </a:avLst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50" name="AutoShape 279"/>
              <p:cNvSpPr>
                <a:spLocks noChangeAspect="1" noChangeArrowheads="1"/>
              </p:cNvSpPr>
              <p:nvPr/>
            </p:nvSpPr>
            <p:spPr bwMode="auto">
              <a:xfrm rot="10791724">
                <a:off x="3649" y="1763"/>
                <a:ext cx="106" cy="53"/>
              </a:xfrm>
              <a:prstGeom prst="triangle">
                <a:avLst>
                  <a:gd name="adj" fmla="val 51565"/>
                </a:avLst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51" name="AutoShape 280"/>
              <p:cNvSpPr>
                <a:spLocks noChangeAspect="1" noChangeArrowheads="1"/>
              </p:cNvSpPr>
              <p:nvPr/>
            </p:nvSpPr>
            <p:spPr bwMode="auto">
              <a:xfrm rot="10791724">
                <a:off x="3649" y="1869"/>
                <a:ext cx="106" cy="53"/>
              </a:xfrm>
              <a:prstGeom prst="triangle">
                <a:avLst>
                  <a:gd name="adj" fmla="val 51565"/>
                </a:avLst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52" name="AutoShape 281"/>
              <p:cNvSpPr>
                <a:spLocks noChangeAspect="1" noChangeArrowheads="1"/>
              </p:cNvSpPr>
              <p:nvPr/>
            </p:nvSpPr>
            <p:spPr bwMode="auto">
              <a:xfrm rot="10791724">
                <a:off x="3649" y="1975"/>
                <a:ext cx="106" cy="53"/>
              </a:xfrm>
              <a:prstGeom prst="triangle">
                <a:avLst>
                  <a:gd name="adj" fmla="val 51565"/>
                </a:avLst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</p:grpSp>
        <p:sp>
          <p:nvSpPr>
            <p:cNvPr id="37" name="Text Box 283"/>
            <p:cNvSpPr txBox="1">
              <a:spLocks noChangeAspect="1" noChangeArrowheads="1"/>
            </p:cNvSpPr>
            <p:nvPr/>
          </p:nvSpPr>
          <p:spPr bwMode="auto">
            <a:xfrm>
              <a:off x="4329" y="1640"/>
              <a:ext cx="688" cy="159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en-GB" sz="10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itchFamily="34" charset="0"/>
                </a:rPr>
                <a:t>MOULDING</a:t>
              </a:r>
              <a:endParaRPr lang="en-GB" sz="1000" b="1" dirty="0">
                <a:latin typeface="Tahoma" pitchFamily="34" charset="0"/>
              </a:endParaRPr>
            </a:p>
          </p:txBody>
        </p:sp>
        <p:sp>
          <p:nvSpPr>
            <p:cNvPr id="38" name="Line 284"/>
            <p:cNvSpPr>
              <a:spLocks noChangeAspect="1" noChangeShapeType="1"/>
            </p:cNvSpPr>
            <p:nvPr/>
          </p:nvSpPr>
          <p:spPr bwMode="auto">
            <a:xfrm>
              <a:off x="4247" y="2479"/>
              <a:ext cx="63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39" name="Text Box 285"/>
            <p:cNvSpPr txBox="1">
              <a:spLocks noChangeArrowheads="1"/>
            </p:cNvSpPr>
            <p:nvPr/>
          </p:nvSpPr>
          <p:spPr bwMode="auto">
            <a:xfrm>
              <a:off x="3534" y="639"/>
              <a:ext cx="1332" cy="477"/>
            </a:xfrm>
            <a:prstGeom prst="rect">
              <a:avLst/>
            </a:prstGeom>
            <a:noFill/>
            <a:ln w="25400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eaLnBrk="0" hangingPunct="0">
                <a:defRPr/>
              </a:pPr>
              <a:r>
                <a:rPr lang="en-GB" sz="16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Hoppers</a:t>
              </a:r>
            </a:p>
            <a:p>
              <a:pPr eaLnBrk="0" hangingPunct="0">
                <a:defRPr/>
              </a:pPr>
              <a:endParaRPr lang="en-GB" sz="1100" dirty="0">
                <a:solidFill>
                  <a:schemeClr val="accent2"/>
                </a:solidFill>
                <a:latin typeface="Tahoma" pitchFamily="34" charset="0"/>
              </a:endParaRPr>
            </a:p>
            <a:p>
              <a:pPr eaLnBrk="0" hangingPunct="0">
                <a:defRPr/>
              </a:pPr>
              <a:r>
                <a:rPr lang="en-US" sz="1100" dirty="0">
                  <a:solidFill>
                    <a:schemeClr val="tx2"/>
                  </a:solidFill>
                  <a:latin typeface="Tahoma" pitchFamily="34" charset="0"/>
                </a:rPr>
                <a:t>Sand, Clay, Coal Dust, Water</a:t>
              </a:r>
              <a:endParaRPr lang="en-US" sz="11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grpSp>
          <p:nvGrpSpPr>
            <p:cNvPr id="40" name="Group 286"/>
            <p:cNvGrpSpPr>
              <a:grpSpLocks/>
            </p:cNvGrpSpPr>
            <p:nvPr/>
          </p:nvGrpSpPr>
          <p:grpSpPr bwMode="auto">
            <a:xfrm>
              <a:off x="4980" y="845"/>
              <a:ext cx="966" cy="366"/>
              <a:chOff x="750" y="35"/>
              <a:chExt cx="176" cy="53"/>
            </a:xfrm>
          </p:grpSpPr>
          <p:pic>
            <p:nvPicPr>
              <p:cNvPr id="43" name="Picture 287" descr="Image1"/>
              <p:cNvPicPr preferRelativeResize="0"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0" y="35"/>
                <a:ext cx="43" cy="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288" descr="Image1"/>
              <p:cNvPicPr preferRelativeResize="0"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" y="35"/>
                <a:ext cx="43" cy="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289" descr="Image1"/>
              <p:cNvPicPr preferRelativeResize="0"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3" y="35"/>
                <a:ext cx="43" cy="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290" descr="Image1"/>
              <p:cNvPicPr preferRelativeResize="0"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0" y="35"/>
                <a:ext cx="43" cy="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Picture 291" descr="Image1"/>
              <p:cNvPicPr preferRelativeResize="0"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3" y="35"/>
                <a:ext cx="43" cy="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1" name="Text Box 292"/>
            <p:cNvSpPr txBox="1">
              <a:spLocks noChangeArrowheads="1"/>
            </p:cNvSpPr>
            <p:nvPr/>
          </p:nvSpPr>
          <p:spPr bwMode="auto">
            <a:xfrm>
              <a:off x="4345" y="1842"/>
              <a:ext cx="63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altLang="fr-FR" sz="1000" b="1">
                  <a:solidFill>
                    <a:srgbClr val="FF0000"/>
                  </a:solidFill>
                  <a:latin typeface="Trebuchet MS" pitchFamily="34" charset="0"/>
                </a:rPr>
                <a:t>230 moulds/hour</a:t>
              </a:r>
            </a:p>
          </p:txBody>
        </p:sp>
        <p:sp>
          <p:nvSpPr>
            <p:cNvPr id="42" name="Text Box 293"/>
            <p:cNvSpPr txBox="1">
              <a:spLocks noChangeArrowheads="1"/>
            </p:cNvSpPr>
            <p:nvPr/>
          </p:nvSpPr>
          <p:spPr bwMode="auto">
            <a:xfrm>
              <a:off x="2984" y="1661"/>
              <a:ext cx="635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fr-FR" sz="1000" b="1">
                  <a:solidFill>
                    <a:srgbClr val="FF0000"/>
                  </a:solidFill>
                  <a:latin typeface="Trebuchet MS" pitchFamily="34" charset="0"/>
                </a:rPr>
                <a:t>20% of our </a:t>
              </a:r>
              <a:br>
                <a:rPr lang="en-US" altLang="fr-FR" sz="1000" b="1">
                  <a:solidFill>
                    <a:srgbClr val="FF0000"/>
                  </a:solidFill>
                  <a:latin typeface="Trebuchet MS" pitchFamily="34" charset="0"/>
                </a:rPr>
              </a:br>
              <a:r>
                <a:rPr lang="en-US" altLang="fr-FR" sz="1000" b="1">
                  <a:solidFill>
                    <a:srgbClr val="FF0000"/>
                  </a:solidFill>
                  <a:latin typeface="Trebuchet MS" pitchFamily="34" charset="0"/>
                </a:rPr>
                <a:t>production with brake discs</a:t>
              </a:r>
            </a:p>
          </p:txBody>
        </p:sp>
      </p:grpSp>
      <p:grpSp>
        <p:nvGrpSpPr>
          <p:cNvPr id="53" name="Group 188"/>
          <p:cNvGrpSpPr>
            <a:grpSpLocks/>
          </p:cNvGrpSpPr>
          <p:nvPr/>
        </p:nvGrpSpPr>
        <p:grpSpPr bwMode="auto">
          <a:xfrm>
            <a:off x="3770313" y="3716338"/>
            <a:ext cx="1470025" cy="1092200"/>
            <a:chOff x="2393" y="2479"/>
            <a:chExt cx="926" cy="688"/>
          </a:xfrm>
        </p:grpSpPr>
        <p:pic>
          <p:nvPicPr>
            <p:cNvPr id="54" name="Picture 189"/>
            <p:cNvPicPr preferRelativeResize="0"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3" y="2795"/>
              <a:ext cx="926" cy="37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Line 190"/>
            <p:cNvSpPr>
              <a:spLocks noChangeAspect="1" noChangeShapeType="1"/>
            </p:cNvSpPr>
            <p:nvPr/>
          </p:nvSpPr>
          <p:spPr bwMode="auto">
            <a:xfrm flipH="1">
              <a:off x="3015" y="2479"/>
              <a:ext cx="1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  <p:sp>
          <p:nvSpPr>
            <p:cNvPr id="56" name="Line 191"/>
            <p:cNvSpPr>
              <a:spLocks noChangeAspect="1" noChangeShapeType="1"/>
            </p:cNvSpPr>
            <p:nvPr/>
          </p:nvSpPr>
          <p:spPr bwMode="auto">
            <a:xfrm flipH="1">
              <a:off x="2856" y="2495"/>
              <a:ext cx="0" cy="2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sp>
        <p:nvSpPr>
          <p:cNvPr id="57" name="Line 187"/>
          <p:cNvSpPr>
            <a:spLocks noChangeAspect="1" noChangeShapeType="1"/>
          </p:cNvSpPr>
          <p:nvPr/>
        </p:nvSpPr>
        <p:spPr bwMode="auto">
          <a:xfrm>
            <a:off x="4508500" y="2060575"/>
            <a:ext cx="0" cy="1592263"/>
          </a:xfrm>
          <a:prstGeom prst="line">
            <a:avLst/>
          </a:prstGeom>
          <a:noFill/>
          <a:ln w="9525">
            <a:solidFill>
              <a:schemeClr val="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58" name="Rectangle 301"/>
          <p:cNvSpPr>
            <a:spLocks noChangeArrowheads="1"/>
          </p:cNvSpPr>
          <p:nvPr/>
        </p:nvSpPr>
        <p:spPr bwMode="auto">
          <a:xfrm>
            <a:off x="2432050" y="1196975"/>
            <a:ext cx="949325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fr-FR" sz="1000" b="1" dirty="0">
                <a:solidFill>
                  <a:schemeClr val="tx2"/>
                </a:solidFill>
                <a:latin typeface="Tahoma" pitchFamily="34" charset="0"/>
              </a:rPr>
              <a:t>32% </a:t>
            </a:r>
            <a:br>
              <a:rPr lang="en-US" altLang="fr-FR" sz="1000" b="1" dirty="0">
                <a:solidFill>
                  <a:schemeClr val="tx2"/>
                </a:solidFill>
                <a:latin typeface="Tahoma" pitchFamily="34" charset="0"/>
              </a:rPr>
            </a:br>
            <a:r>
              <a:rPr lang="en-US" altLang="fr-FR" sz="1000" b="1" dirty="0">
                <a:solidFill>
                  <a:schemeClr val="tx2"/>
                </a:solidFill>
                <a:latin typeface="Tahoma" pitchFamily="34" charset="0"/>
              </a:rPr>
              <a:t>of new materials</a:t>
            </a:r>
          </a:p>
        </p:txBody>
      </p:sp>
      <p:grpSp>
        <p:nvGrpSpPr>
          <p:cNvPr id="59" name="Groupe 108"/>
          <p:cNvGrpSpPr>
            <a:grpSpLocks/>
          </p:cNvGrpSpPr>
          <p:nvPr/>
        </p:nvGrpSpPr>
        <p:grpSpPr bwMode="auto">
          <a:xfrm>
            <a:off x="8153459" y="2204864"/>
            <a:ext cx="1009650" cy="2376488"/>
            <a:chOff x="8769350" y="2276475"/>
            <a:chExt cx="1008938" cy="2376488"/>
          </a:xfrm>
        </p:grpSpPr>
        <p:grpSp>
          <p:nvGrpSpPr>
            <p:cNvPr id="60" name="Groupe 109"/>
            <p:cNvGrpSpPr>
              <a:grpSpLocks/>
            </p:cNvGrpSpPr>
            <p:nvPr/>
          </p:nvGrpSpPr>
          <p:grpSpPr bwMode="auto">
            <a:xfrm>
              <a:off x="8769350" y="2276475"/>
              <a:ext cx="1008938" cy="2376488"/>
              <a:chOff x="8769350" y="2276475"/>
              <a:chExt cx="1008938" cy="2376488"/>
            </a:xfrm>
          </p:grpSpPr>
          <p:sp>
            <p:nvSpPr>
              <p:cNvPr id="62" name="Line 251"/>
              <p:cNvSpPr>
                <a:spLocks noChangeShapeType="1"/>
              </p:cNvSpPr>
              <p:nvPr/>
            </p:nvSpPr>
            <p:spPr bwMode="auto">
              <a:xfrm>
                <a:off x="8769350" y="4652963"/>
                <a:ext cx="647700" cy="0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" name="Line 253"/>
              <p:cNvSpPr>
                <a:spLocks noChangeShapeType="1"/>
              </p:cNvSpPr>
              <p:nvPr/>
            </p:nvSpPr>
            <p:spPr bwMode="auto">
              <a:xfrm flipH="1">
                <a:off x="9201150" y="2276475"/>
                <a:ext cx="215900" cy="0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prstDash val="sysDot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" name="Text Box 254"/>
              <p:cNvSpPr txBox="1">
                <a:spLocks noChangeArrowheads="1"/>
              </p:cNvSpPr>
              <p:nvPr/>
            </p:nvSpPr>
            <p:spPr bwMode="auto">
              <a:xfrm rot="-5400000">
                <a:off x="8945731" y="3279067"/>
                <a:ext cx="1420812" cy="2443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fr-FR" sz="1000" b="1">
                    <a:solidFill>
                      <a:srgbClr val="008000"/>
                    </a:solidFill>
                    <a:latin typeface="Tahoma" pitchFamily="34" charset="0"/>
                  </a:rPr>
                  <a:t>Sand 97% recycled</a:t>
                </a:r>
              </a:p>
            </p:txBody>
          </p:sp>
        </p:grpSp>
        <p:sp>
          <p:nvSpPr>
            <p:cNvPr id="61" name="Line 252"/>
            <p:cNvSpPr>
              <a:spLocks noChangeShapeType="1"/>
            </p:cNvSpPr>
            <p:nvPr/>
          </p:nvSpPr>
          <p:spPr bwMode="auto">
            <a:xfrm flipV="1">
              <a:off x="9417050" y="2276475"/>
              <a:ext cx="0" cy="2376488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5" name="Group 255"/>
          <p:cNvGrpSpPr>
            <a:grpSpLocks/>
          </p:cNvGrpSpPr>
          <p:nvPr/>
        </p:nvGrpSpPr>
        <p:grpSpPr bwMode="auto">
          <a:xfrm>
            <a:off x="200025" y="2205038"/>
            <a:ext cx="7848600" cy="2879725"/>
            <a:chOff x="126" y="1525"/>
            <a:chExt cx="4944" cy="1814"/>
          </a:xfrm>
        </p:grpSpPr>
        <p:sp>
          <p:nvSpPr>
            <p:cNvPr id="66" name="Line 256"/>
            <p:cNvSpPr>
              <a:spLocks noChangeShapeType="1"/>
            </p:cNvSpPr>
            <p:nvPr/>
          </p:nvSpPr>
          <p:spPr bwMode="auto">
            <a:xfrm>
              <a:off x="5070" y="3067"/>
              <a:ext cx="0" cy="136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prstDash val="sysDot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7" name="Line 257"/>
            <p:cNvSpPr>
              <a:spLocks noChangeShapeType="1"/>
            </p:cNvSpPr>
            <p:nvPr/>
          </p:nvSpPr>
          <p:spPr bwMode="auto">
            <a:xfrm flipH="1">
              <a:off x="126" y="3203"/>
              <a:ext cx="4944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8" name="Line 258"/>
            <p:cNvSpPr>
              <a:spLocks noChangeShapeType="1"/>
            </p:cNvSpPr>
            <p:nvPr/>
          </p:nvSpPr>
          <p:spPr bwMode="auto">
            <a:xfrm flipV="1">
              <a:off x="126" y="1525"/>
              <a:ext cx="0" cy="1678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9" name="Line 259"/>
            <p:cNvSpPr>
              <a:spLocks noChangeShapeType="1"/>
            </p:cNvSpPr>
            <p:nvPr/>
          </p:nvSpPr>
          <p:spPr bwMode="auto">
            <a:xfrm>
              <a:off x="126" y="1525"/>
              <a:ext cx="227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0" name="Line 260"/>
            <p:cNvSpPr>
              <a:spLocks noChangeShapeType="1"/>
            </p:cNvSpPr>
            <p:nvPr/>
          </p:nvSpPr>
          <p:spPr bwMode="auto">
            <a:xfrm flipV="1">
              <a:off x="3256" y="3203"/>
              <a:ext cx="0" cy="136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prstDash val="sysDot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1" name="Text Box 261"/>
            <p:cNvSpPr txBox="1">
              <a:spLocks noChangeArrowheads="1"/>
            </p:cNvSpPr>
            <p:nvPr/>
          </p:nvSpPr>
          <p:spPr bwMode="auto">
            <a:xfrm>
              <a:off x="697" y="2953"/>
              <a:ext cx="134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fr-FR" sz="1000" b="1">
                  <a:solidFill>
                    <a:srgbClr val="008000"/>
                  </a:solidFill>
                  <a:latin typeface="Tahoma" pitchFamily="34" charset="0"/>
                </a:rPr>
                <a:t>Turning, gating system and </a:t>
              </a:r>
              <a:br>
                <a:rPr lang="en-US" altLang="fr-FR" sz="1000" b="1">
                  <a:solidFill>
                    <a:srgbClr val="008000"/>
                  </a:solidFill>
                  <a:latin typeface="Tahoma" pitchFamily="34" charset="0"/>
                </a:rPr>
              </a:br>
              <a:r>
                <a:rPr lang="en-US" altLang="fr-FR" sz="1000" b="1">
                  <a:solidFill>
                    <a:srgbClr val="008000"/>
                  </a:solidFill>
                  <a:latin typeface="Tahoma" pitchFamily="34" charset="0"/>
                </a:rPr>
                <a:t>internal scraps 100% recycled</a:t>
              </a:r>
            </a:p>
          </p:txBody>
        </p:sp>
      </p:grpSp>
      <p:grpSp>
        <p:nvGrpSpPr>
          <p:cNvPr id="72" name="Group 262"/>
          <p:cNvGrpSpPr>
            <a:grpSpLocks/>
          </p:cNvGrpSpPr>
          <p:nvPr/>
        </p:nvGrpSpPr>
        <p:grpSpPr bwMode="auto">
          <a:xfrm>
            <a:off x="1425575" y="1917700"/>
            <a:ext cx="1247775" cy="549275"/>
            <a:chOff x="852" y="1356"/>
            <a:chExt cx="786" cy="346"/>
          </a:xfrm>
        </p:grpSpPr>
        <p:sp>
          <p:nvSpPr>
            <p:cNvPr id="73" name="Text Box 263"/>
            <p:cNvSpPr txBox="1">
              <a:spLocks noChangeArrowheads="1"/>
            </p:cNvSpPr>
            <p:nvPr/>
          </p:nvSpPr>
          <p:spPr bwMode="auto">
            <a:xfrm>
              <a:off x="1137" y="1356"/>
              <a:ext cx="501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fr-FR" sz="1000" b="1">
                  <a:solidFill>
                    <a:srgbClr val="008000"/>
                  </a:solidFill>
                  <a:latin typeface="Tahoma" pitchFamily="34" charset="0"/>
                </a:rPr>
                <a:t>68% of </a:t>
              </a:r>
              <a:br>
                <a:rPr lang="en-US" altLang="fr-FR" sz="1000" b="1">
                  <a:solidFill>
                    <a:srgbClr val="008000"/>
                  </a:solidFill>
                  <a:latin typeface="Tahoma" pitchFamily="34" charset="0"/>
                </a:rPr>
              </a:br>
              <a:r>
                <a:rPr lang="en-US" altLang="fr-FR" sz="1000" b="1">
                  <a:solidFill>
                    <a:srgbClr val="008000"/>
                  </a:solidFill>
                  <a:latin typeface="Tahoma" pitchFamily="34" charset="0"/>
                </a:rPr>
                <a:t>recycling </a:t>
              </a:r>
              <a:br>
                <a:rPr lang="en-US" altLang="fr-FR" sz="1000" b="1">
                  <a:solidFill>
                    <a:srgbClr val="008000"/>
                  </a:solidFill>
                  <a:latin typeface="Tahoma" pitchFamily="34" charset="0"/>
                </a:rPr>
              </a:br>
              <a:r>
                <a:rPr lang="en-US" altLang="fr-FR" sz="1000" b="1">
                  <a:solidFill>
                    <a:srgbClr val="008000"/>
                  </a:solidFill>
                  <a:latin typeface="Tahoma" pitchFamily="34" charset="0"/>
                </a:rPr>
                <a:t>materials</a:t>
              </a:r>
            </a:p>
          </p:txBody>
        </p:sp>
        <p:sp>
          <p:nvSpPr>
            <p:cNvPr id="74" name="Line 264"/>
            <p:cNvSpPr>
              <a:spLocks noChangeShapeType="1"/>
            </p:cNvSpPr>
            <p:nvPr/>
          </p:nvSpPr>
          <p:spPr bwMode="auto">
            <a:xfrm flipH="1">
              <a:off x="852" y="1525"/>
              <a:ext cx="227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75" name="Picture 9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75" y="1990725"/>
            <a:ext cx="515938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6" name="Group 194"/>
          <p:cNvGrpSpPr>
            <a:grpSpLocks/>
          </p:cNvGrpSpPr>
          <p:nvPr/>
        </p:nvGrpSpPr>
        <p:grpSpPr bwMode="auto">
          <a:xfrm>
            <a:off x="5384800" y="4365625"/>
            <a:ext cx="3740150" cy="1366838"/>
            <a:chOff x="3355" y="2901"/>
            <a:chExt cx="2356" cy="861"/>
          </a:xfrm>
        </p:grpSpPr>
        <p:sp>
          <p:nvSpPr>
            <p:cNvPr id="77" name="Text Box 195"/>
            <p:cNvSpPr txBox="1">
              <a:spLocks noChangeAspect="1" noChangeArrowheads="1"/>
            </p:cNvSpPr>
            <p:nvPr/>
          </p:nvSpPr>
          <p:spPr bwMode="auto">
            <a:xfrm>
              <a:off x="3530" y="2901"/>
              <a:ext cx="951" cy="1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GB" altLang="fr-FR" sz="1000" b="1">
                  <a:solidFill>
                    <a:schemeClr val="bg1"/>
                  </a:solidFill>
                  <a:latin typeface="Tahoma" pitchFamily="34" charset="0"/>
                </a:rPr>
                <a:t>COOLING LINE</a:t>
              </a:r>
            </a:p>
          </p:txBody>
        </p:sp>
        <p:sp>
          <p:nvSpPr>
            <p:cNvPr id="78" name="Line 196"/>
            <p:cNvSpPr>
              <a:spLocks noChangeAspect="1" noChangeShapeType="1"/>
            </p:cNvSpPr>
            <p:nvPr/>
          </p:nvSpPr>
          <p:spPr bwMode="auto">
            <a:xfrm>
              <a:off x="3355" y="3000"/>
              <a:ext cx="15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  <p:sp>
          <p:nvSpPr>
            <p:cNvPr id="79" name="Line 197"/>
            <p:cNvSpPr>
              <a:spLocks noChangeAspect="1" noChangeShapeType="1"/>
            </p:cNvSpPr>
            <p:nvPr/>
          </p:nvSpPr>
          <p:spPr bwMode="auto">
            <a:xfrm>
              <a:off x="4473" y="3000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80" name="Text Box 198"/>
            <p:cNvSpPr txBox="1">
              <a:spLocks noChangeAspect="1" noChangeArrowheads="1"/>
            </p:cNvSpPr>
            <p:nvPr/>
          </p:nvSpPr>
          <p:spPr bwMode="auto">
            <a:xfrm>
              <a:off x="4624" y="2909"/>
              <a:ext cx="900" cy="15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GB" altLang="fr-FR" sz="1000" b="1">
                  <a:solidFill>
                    <a:schemeClr val="bg1"/>
                  </a:solidFill>
                  <a:latin typeface="Tahoma" pitchFamily="34" charset="0"/>
                </a:rPr>
                <a:t>SHAKING OUT </a:t>
              </a:r>
            </a:p>
          </p:txBody>
        </p:sp>
        <p:sp>
          <p:nvSpPr>
            <p:cNvPr id="82" name="Line 200"/>
            <p:cNvSpPr>
              <a:spLocks noChangeAspect="1" noChangeShapeType="1"/>
            </p:cNvSpPr>
            <p:nvPr/>
          </p:nvSpPr>
          <p:spPr bwMode="auto">
            <a:xfrm>
              <a:off x="5711" y="3034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83" name="Text Box 201"/>
            <p:cNvSpPr txBox="1">
              <a:spLocks noChangeArrowheads="1"/>
            </p:cNvSpPr>
            <p:nvPr/>
          </p:nvSpPr>
          <p:spPr bwMode="auto">
            <a:xfrm>
              <a:off x="4057" y="3318"/>
              <a:ext cx="635" cy="15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GB" altLang="fr-FR" sz="1000" b="1">
                  <a:solidFill>
                    <a:schemeClr val="bg1"/>
                  </a:solidFill>
                  <a:latin typeface="Tahoma" pitchFamily="34" charset="0"/>
                </a:rPr>
                <a:t>PAINTING </a:t>
              </a:r>
            </a:p>
          </p:txBody>
        </p:sp>
        <p:sp>
          <p:nvSpPr>
            <p:cNvPr id="84" name="Line 202"/>
            <p:cNvSpPr>
              <a:spLocks noChangeAspect="1" noChangeShapeType="1"/>
            </p:cNvSpPr>
            <p:nvPr/>
          </p:nvSpPr>
          <p:spPr bwMode="auto">
            <a:xfrm>
              <a:off x="5554" y="3000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85" name="Line 203"/>
            <p:cNvSpPr>
              <a:spLocks noChangeAspect="1" noChangeShapeType="1"/>
            </p:cNvSpPr>
            <p:nvPr/>
          </p:nvSpPr>
          <p:spPr bwMode="auto">
            <a:xfrm flipH="1">
              <a:off x="4662" y="3397"/>
              <a:ext cx="9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86" name="Line 204"/>
            <p:cNvSpPr>
              <a:spLocks noChangeAspect="1" noChangeShapeType="1"/>
            </p:cNvSpPr>
            <p:nvPr/>
          </p:nvSpPr>
          <p:spPr bwMode="auto">
            <a:xfrm flipH="1">
              <a:off x="5615" y="3397"/>
              <a:ext cx="7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87" name="Line 206"/>
            <p:cNvSpPr>
              <a:spLocks noChangeAspect="1" noChangeShapeType="1"/>
            </p:cNvSpPr>
            <p:nvPr/>
          </p:nvSpPr>
          <p:spPr bwMode="auto">
            <a:xfrm>
              <a:off x="3906" y="3762"/>
              <a:ext cx="125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88" name="Line 207"/>
            <p:cNvSpPr>
              <a:spLocks noChangeAspect="1" noChangeShapeType="1"/>
            </p:cNvSpPr>
            <p:nvPr/>
          </p:nvSpPr>
          <p:spPr bwMode="auto">
            <a:xfrm flipH="1">
              <a:off x="3910" y="3397"/>
              <a:ext cx="14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81" name="Text Box 199"/>
            <p:cNvSpPr txBox="1">
              <a:spLocks noChangeArrowheads="1"/>
            </p:cNvSpPr>
            <p:nvPr/>
          </p:nvSpPr>
          <p:spPr bwMode="auto">
            <a:xfrm>
              <a:off x="4748" y="3264"/>
              <a:ext cx="862" cy="3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GB" altLang="fr-FR" sz="1000" b="1" dirty="0">
                  <a:solidFill>
                    <a:schemeClr val="bg1"/>
                  </a:solidFill>
                  <a:latin typeface="Tahoma" pitchFamily="34" charset="0"/>
                </a:rPr>
                <a:t>FETTLING </a:t>
              </a:r>
              <a:br>
                <a:rPr lang="en-GB" altLang="fr-FR" sz="1000" b="1" dirty="0">
                  <a:solidFill>
                    <a:schemeClr val="bg1"/>
                  </a:solidFill>
                  <a:latin typeface="Tahoma" pitchFamily="34" charset="0"/>
                </a:rPr>
              </a:br>
              <a:r>
                <a:rPr lang="en-GB" altLang="fr-FR" sz="1000" dirty="0">
                  <a:solidFill>
                    <a:schemeClr val="bg1"/>
                  </a:solidFill>
                  <a:latin typeface="Tahoma" pitchFamily="34" charset="0"/>
                </a:rPr>
                <a:t>(shot blasting, grinding, …) </a:t>
              </a:r>
            </a:p>
          </p:txBody>
        </p:sp>
      </p:grpSp>
      <p:grpSp>
        <p:nvGrpSpPr>
          <p:cNvPr id="89" name="Groupe 2"/>
          <p:cNvGrpSpPr>
            <a:grpSpLocks/>
          </p:cNvGrpSpPr>
          <p:nvPr/>
        </p:nvGrpSpPr>
        <p:grpSpPr bwMode="auto">
          <a:xfrm>
            <a:off x="200025" y="5013325"/>
            <a:ext cx="6059488" cy="984250"/>
            <a:chOff x="200026" y="5397078"/>
            <a:chExt cx="6059487" cy="984250"/>
          </a:xfrm>
        </p:grpSpPr>
        <p:sp>
          <p:nvSpPr>
            <p:cNvPr id="90" name="Rectangle 192"/>
            <p:cNvSpPr>
              <a:spLocks noChangeAspect="1" noChangeArrowheads="1"/>
            </p:cNvSpPr>
            <p:nvPr/>
          </p:nvSpPr>
          <p:spPr bwMode="auto">
            <a:xfrm>
              <a:off x="4079875" y="5397078"/>
              <a:ext cx="2179638" cy="9842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GB" altLang="fr-FR" sz="1000" b="1">
                <a:latin typeface="Tahoma" pitchFamily="34" charset="0"/>
              </a:endParaRPr>
            </a:p>
            <a:p>
              <a:pPr algn="ctr" eaLnBrk="1" hangingPunct="1"/>
              <a:endParaRPr lang="en-GB" altLang="fr-FR" sz="800" b="1">
                <a:latin typeface="Tahoma" pitchFamily="34" charset="0"/>
              </a:endParaRPr>
            </a:p>
            <a:p>
              <a:pPr algn="ctr" eaLnBrk="1" hangingPunct="1"/>
              <a:endParaRPr lang="en-GB" altLang="fr-FR" sz="800" b="1">
                <a:latin typeface="Tahoma" pitchFamily="34" charset="0"/>
              </a:endParaRPr>
            </a:p>
            <a:p>
              <a:pPr algn="ctr" eaLnBrk="1" hangingPunct="1"/>
              <a:r>
                <a:rPr lang="en-US" altLang="fr-FR" sz="1000" b="1">
                  <a:latin typeface="Tahoma" pitchFamily="34" charset="0"/>
                </a:rPr>
                <a:t>Internal and external machining, drilling, taping.  </a:t>
              </a:r>
            </a:p>
          </p:txBody>
        </p:sp>
        <p:sp>
          <p:nvSpPr>
            <p:cNvPr id="91" name="Text Box 193"/>
            <p:cNvSpPr txBox="1">
              <a:spLocks noChangeArrowheads="1"/>
            </p:cNvSpPr>
            <p:nvPr/>
          </p:nvSpPr>
          <p:spPr bwMode="auto">
            <a:xfrm>
              <a:off x="4187825" y="5446290"/>
              <a:ext cx="1978025" cy="25241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GB" altLang="fr-FR" sz="1000" b="1">
                  <a:solidFill>
                    <a:schemeClr val="bg1"/>
                  </a:solidFill>
                  <a:latin typeface="Tahoma" pitchFamily="34" charset="0"/>
                </a:rPr>
                <a:t>MACHINING</a:t>
              </a:r>
            </a:p>
          </p:txBody>
        </p:sp>
        <p:grpSp>
          <p:nvGrpSpPr>
            <p:cNvPr id="92" name="Group 208"/>
            <p:cNvGrpSpPr>
              <a:grpSpLocks/>
            </p:cNvGrpSpPr>
            <p:nvPr/>
          </p:nvGrpSpPr>
          <p:grpSpPr bwMode="auto">
            <a:xfrm>
              <a:off x="200026" y="5397078"/>
              <a:ext cx="3973513" cy="984250"/>
              <a:chOff x="126" y="3287"/>
              <a:chExt cx="2503" cy="620"/>
            </a:xfrm>
          </p:grpSpPr>
          <p:grpSp>
            <p:nvGrpSpPr>
              <p:cNvPr id="93" name="Group 209"/>
              <p:cNvGrpSpPr>
                <a:grpSpLocks/>
              </p:cNvGrpSpPr>
              <p:nvPr/>
            </p:nvGrpSpPr>
            <p:grpSpPr bwMode="auto">
              <a:xfrm>
                <a:off x="126" y="3287"/>
                <a:ext cx="2503" cy="620"/>
                <a:chOff x="126" y="3287"/>
                <a:chExt cx="2503" cy="620"/>
              </a:xfrm>
            </p:grpSpPr>
            <p:sp>
              <p:nvSpPr>
                <p:cNvPr id="95" name="Rectangle 210"/>
                <p:cNvSpPr>
                  <a:spLocks noChangeAspect="1" noChangeArrowheads="1"/>
                </p:cNvSpPr>
                <p:nvPr/>
              </p:nvSpPr>
              <p:spPr bwMode="auto">
                <a:xfrm>
                  <a:off x="126" y="3287"/>
                  <a:ext cx="2449" cy="620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fr-FR" altLang="fr-FR"/>
                </a:p>
              </p:txBody>
            </p:sp>
            <p:sp>
              <p:nvSpPr>
                <p:cNvPr id="96" name="Text Box 211"/>
                <p:cNvSpPr txBox="1">
                  <a:spLocks noChangeArrowheads="1"/>
                </p:cNvSpPr>
                <p:nvPr/>
              </p:nvSpPr>
              <p:spPr bwMode="auto">
                <a:xfrm>
                  <a:off x="1624" y="3332"/>
                  <a:ext cx="907" cy="145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/>
                  <a:r>
                    <a:rPr lang="en-GB" altLang="fr-FR" sz="900" b="1">
                      <a:solidFill>
                        <a:schemeClr val="bg1"/>
                      </a:solidFill>
                      <a:latin typeface="Tahoma" pitchFamily="34" charset="0"/>
                    </a:rPr>
                    <a:t>PACKAGING</a:t>
                  </a:r>
                </a:p>
              </p:txBody>
            </p:sp>
            <p:sp>
              <p:nvSpPr>
                <p:cNvPr id="97" name="Line 212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484" y="3397"/>
                  <a:ext cx="145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fr-FR"/>
                </a:p>
              </p:txBody>
            </p:sp>
            <p:pic>
              <p:nvPicPr>
                <p:cNvPr id="98" name="Picture 213"/>
                <p:cNvPicPr preferRelativeResize="0"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1" y="3510"/>
                  <a:ext cx="1407" cy="3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94" name="Text Box 214"/>
              <p:cNvSpPr txBox="1">
                <a:spLocks noChangeArrowheads="1"/>
              </p:cNvSpPr>
              <p:nvPr/>
            </p:nvSpPr>
            <p:spPr bwMode="auto">
              <a:xfrm>
                <a:off x="163" y="3318"/>
                <a:ext cx="1415" cy="173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GB" altLang="fr-FR" sz="1000" b="1" dirty="0">
                    <a:solidFill>
                      <a:schemeClr val="bg1"/>
                    </a:solidFill>
                    <a:latin typeface="Tahoma" pitchFamily="34" charset="0"/>
                  </a:rPr>
                  <a:t>WAREHOUSE AND  SHIPMENT</a:t>
                </a: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683568" y="5949280"/>
            <a:ext cx="9702824" cy="481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fr-FR" sz="1100" b="1" dirty="0">
                <a:solidFill>
                  <a:srgbClr val="008000"/>
                </a:solidFill>
                <a:latin typeface="Tahoma" pitchFamily="34" charset="0"/>
              </a:rPr>
              <a:t>22% of by products recycled  </a:t>
            </a:r>
            <a:r>
              <a:rPr lang="en-US" altLang="fr-FR" sz="1100" b="1" dirty="0">
                <a:solidFill>
                  <a:srgbClr val="FF0000"/>
                </a:solidFill>
                <a:latin typeface="Tahoma" pitchFamily="34" charset="0"/>
              </a:rPr>
              <a:t>11% of wastes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fr-FR" sz="1100" b="1" dirty="0">
                <a:solidFill>
                  <a:srgbClr val="008000"/>
                </a:solidFill>
                <a:latin typeface="Tahoma" pitchFamily="34" charset="0"/>
              </a:rPr>
              <a:t>67% of iron sold to our customers which can be 100% recyclable</a:t>
            </a:r>
          </a:p>
        </p:txBody>
      </p:sp>
      <p:sp>
        <p:nvSpPr>
          <p:cNvPr id="100" name="Line 266"/>
          <p:cNvSpPr>
            <a:spLocks noChangeShapeType="1"/>
          </p:cNvSpPr>
          <p:nvPr/>
        </p:nvSpPr>
        <p:spPr bwMode="auto">
          <a:xfrm>
            <a:off x="395536" y="6021288"/>
            <a:ext cx="360809" cy="144016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4842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C8F7-20DD-46A0-A75C-AABC0FCEA2D8}" type="slidenum">
              <a:rPr lang="fr-FR" smtClean="0"/>
              <a:t>13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83568" y="332656"/>
            <a:ext cx="8460432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11560" y="6309320"/>
            <a:ext cx="7992888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16632"/>
            <a:ext cx="1765586" cy="589447"/>
          </a:xfrm>
          <a:prstGeom prst="rect">
            <a:avLst/>
          </a:prstGeom>
        </p:spPr>
      </p:pic>
      <p:pic>
        <p:nvPicPr>
          <p:cNvPr id="9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65304"/>
            <a:ext cx="4667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pic>
        <p:nvPicPr>
          <p:cNvPr id="10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7" y="6165304"/>
            <a:ext cx="468313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9" y="1772816"/>
            <a:ext cx="6732240" cy="4143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5725" y="548680"/>
            <a:ext cx="18069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2000" dirty="0">
                <a:solidFill>
                  <a:srgbClr val="00B0F0"/>
                </a:solidFill>
                <a:latin typeface="Eras Bold ITC" panose="020B0907030504020204" pitchFamily="34" charset="0"/>
              </a:rPr>
              <a:t>MACHINING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79512" y="908720"/>
            <a:ext cx="8712968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GB" altLang="fr-FR" sz="1600" dirty="0">
                <a:latin typeface="Eras Bold ITC" panose="020B0907030504020204" pitchFamily="34" charset="0"/>
              </a:rPr>
              <a:t>7 machining </a:t>
            </a:r>
            <a:r>
              <a:rPr lang="en-GB" altLang="fr-FR" sz="1600" dirty="0" err="1">
                <a:latin typeface="Eras Bold ITC" panose="020B0907030504020204" pitchFamily="34" charset="0"/>
              </a:rPr>
              <a:t>centers</a:t>
            </a:r>
            <a:r>
              <a:rPr lang="en-GB" altLang="fr-FR" sz="1600" dirty="0">
                <a:latin typeface="Eras Bold ITC" panose="020B0907030504020204" pitchFamily="34" charset="0"/>
              </a:rPr>
              <a:t>  / 6 vertical multi spindles lathes / 18 vertical CNC lathes 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GB" altLang="fr-FR" sz="1600" dirty="0">
                <a:latin typeface="Eras Bold ITC" panose="020B0907030504020204" pitchFamily="34" charset="0"/>
              </a:rPr>
              <a:t>4 horizontal CNC lathes / 9 multi spindles drilling machines</a:t>
            </a:r>
          </a:p>
        </p:txBody>
      </p:sp>
      <p:pic>
        <p:nvPicPr>
          <p:cNvPr id="12" name="Picture 5" descr="G:\CHASCOMM\PHOTOS FIDAY\Photos_Fiday_2\Final\photo classement\2010_02_11_IMG_002605_DxO_raw_fin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412776"/>
            <a:ext cx="1064959" cy="159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G:\CHASCOMM\PHOTOS FIDAY\Photos_Fiday_2\Final\2010_02_11_IMG_002563_DxO_raw_fin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684" y="1412776"/>
            <a:ext cx="1055673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G:\CHASCOMM\PHOTOS FIDAY\Photos_Fiday_2\Final\2010_02_11_IMG_002581_DxO_raw_fina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835" y="3068960"/>
            <a:ext cx="2237962" cy="149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004" y="4581128"/>
            <a:ext cx="2281664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33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C8F7-20DD-46A0-A75C-AABC0FCEA2D8}" type="slidenum">
              <a:rPr lang="fr-FR" smtClean="0"/>
              <a:t>14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83568" y="332656"/>
            <a:ext cx="8460432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11560" y="6309320"/>
            <a:ext cx="7992888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16632"/>
            <a:ext cx="1765586" cy="589447"/>
          </a:xfrm>
          <a:prstGeom prst="rect">
            <a:avLst/>
          </a:prstGeom>
        </p:spPr>
      </p:pic>
      <p:pic>
        <p:nvPicPr>
          <p:cNvPr id="9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65304"/>
            <a:ext cx="4667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pic>
        <p:nvPicPr>
          <p:cNvPr id="10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7" y="6165304"/>
            <a:ext cx="468313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19672" y="548680"/>
            <a:ext cx="57423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2000" dirty="0">
                <a:solidFill>
                  <a:srgbClr val="00B0F0"/>
                </a:solidFill>
                <a:latin typeface="Eras Bold ITC" panose="020B0907030504020204" pitchFamily="34" charset="0"/>
              </a:rPr>
              <a:t>DISC ROBOTIC MACHINING LINE (2021)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3240360" cy="2430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80728"/>
            <a:ext cx="3264019" cy="2447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73016"/>
            <a:ext cx="3384416" cy="2537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73016"/>
            <a:ext cx="3384376" cy="2541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753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C8F7-20DD-46A0-A75C-AABC0FCEA2D8}" type="slidenum">
              <a:rPr lang="fr-FR" smtClean="0"/>
              <a:t>15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83568" y="332656"/>
            <a:ext cx="8460432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83568" y="6309320"/>
            <a:ext cx="7992888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16632"/>
            <a:ext cx="1765586" cy="589447"/>
          </a:xfrm>
          <a:prstGeom prst="rect">
            <a:avLst/>
          </a:prstGeom>
        </p:spPr>
      </p:pic>
      <p:pic>
        <p:nvPicPr>
          <p:cNvPr id="9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65304"/>
            <a:ext cx="4667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pic>
        <p:nvPicPr>
          <p:cNvPr id="10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7" y="6165304"/>
            <a:ext cx="468313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87824" y="620688"/>
            <a:ext cx="3179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dirty="0">
                <a:solidFill>
                  <a:srgbClr val="00B0F0"/>
                </a:solidFill>
                <a:latin typeface="Eras Bold ITC" panose="020B0907030504020204" pitchFamily="34" charset="0"/>
              </a:rPr>
              <a:t>FLYWHEELS MACHINING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8250985" cy="514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6310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C8F7-20DD-46A0-A75C-AABC0FCEA2D8}" type="slidenum">
              <a:rPr lang="fr-FR" smtClean="0"/>
              <a:t>16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83568" y="332656"/>
            <a:ext cx="8460432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11560" y="6309320"/>
            <a:ext cx="7992888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16632"/>
            <a:ext cx="1765586" cy="589447"/>
          </a:xfrm>
          <a:prstGeom prst="rect">
            <a:avLst/>
          </a:prstGeom>
        </p:spPr>
      </p:pic>
      <p:pic>
        <p:nvPicPr>
          <p:cNvPr id="9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65304"/>
            <a:ext cx="4667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pic>
        <p:nvPicPr>
          <p:cNvPr id="10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7" y="6165304"/>
            <a:ext cx="468313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pic>
        <p:nvPicPr>
          <p:cNvPr id="11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01008"/>
            <a:ext cx="1716394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01008"/>
            <a:ext cx="3047435" cy="227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24744"/>
            <a:ext cx="2714883" cy="201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4744"/>
            <a:ext cx="2686871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 rot="10800000" flipV="1">
            <a:off x="179512" y="891153"/>
            <a:ext cx="1728192" cy="125420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9044" rIns="0" bIns="-1904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100" dirty="0" err="1">
                <a:solidFill>
                  <a:srgbClr val="202124"/>
                </a:solidFill>
                <a:latin typeface="Eras Bold ITC" panose="020B0907030504020204" pitchFamily="34" charset="0"/>
                <a:cs typeface="Arial" pitchFamily="34" charset="0"/>
              </a:rPr>
              <a:t>R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Eras Bold ITC" panose="020B0907030504020204" pitchFamily="34" charset="0"/>
                <a:cs typeface="Arial" pitchFamily="34" charset="0"/>
              </a:rPr>
              <a:t>aw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Eras Bold ITC" panose="020B0907030504020204" pitchFamily="34" charset="0"/>
                <a:cs typeface="Arial" pitchFamily="34" charset="0"/>
              </a:rPr>
              <a:t> part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Eras Bold ITC" panose="020B0907030504020204" pitchFamily="34" charset="0"/>
                <a:cs typeface="Arial" pitchFamily="34" charset="0"/>
              </a:rPr>
              <a:t>arrived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Eras Bold ITC" panose="020B0907030504020204" pitchFamily="34" charset="0"/>
                <a:cs typeface="Arial" pitchFamily="34" charset="0"/>
              </a:rPr>
              <a:t>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Eras Bold ITC" panose="020B0907030504020204" pitchFamily="34" charset="0"/>
                <a:cs typeface="Arial" pitchFamily="34" charset="0"/>
              </a:rPr>
              <a:t>from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Eras Bold ITC" panose="020B0907030504020204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Eras Bold ITC" panose="020B0907030504020204" pitchFamily="34" charset="0"/>
                <a:cs typeface="Arial" pitchFamily="34" charset="0"/>
              </a:rPr>
              <a:t>Fiday Gestion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ras Bold ITC" panose="020B0907030504020204" pitchFamily="34" charset="0"/>
                <a:cs typeface="Arial" pitchFamily="34" charset="0"/>
              </a:rPr>
              <a:t>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ras Bold ITC" panose="020B0907030504020204" pitchFamily="34" charset="0"/>
              <a:cs typeface="Arial" pitchFamily="34" charset="0"/>
            </a:endParaRPr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1187624" y="1988840"/>
            <a:ext cx="792088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2627784" y="5949280"/>
            <a:ext cx="4608512" cy="28470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9044" rIns="0" bIns="-1904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100" dirty="0">
                <a:solidFill>
                  <a:srgbClr val="202124"/>
                </a:solidFill>
                <a:latin typeface="Eras Bold ITC" panose="020B0907030504020204" pitchFamily="34" charset="0"/>
                <a:cs typeface="Arial" pitchFamily="34" charset="0"/>
              </a:rPr>
              <a:t>P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Eras Bold ITC" panose="020B0907030504020204" pitchFamily="34" charset="0"/>
                <a:cs typeface="Arial" pitchFamily="34" charset="0"/>
              </a:rPr>
              <a:t>art 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Eras Bold ITC" panose="020B0907030504020204" pitchFamily="34" charset="0"/>
                <a:cs typeface="Arial" pitchFamily="34" charset="0"/>
              </a:rPr>
              <a:t>machined</a:t>
            </a:r>
            <a:r>
              <a:rPr kumimoji="0" lang="fr-FR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Eras Bold ITC" panose="020B0907030504020204" pitchFamily="34" charset="0"/>
                <a:cs typeface="Arial" pitchFamily="34" charset="0"/>
              </a:rPr>
              <a:t> in </a:t>
            </a:r>
            <a:r>
              <a:rPr lang="fr-FR" altLang="fr-FR" sz="2100" dirty="0" err="1">
                <a:solidFill>
                  <a:srgbClr val="202124"/>
                </a:solidFill>
                <a:latin typeface="Eras Bold ITC" panose="020B0907030504020204" pitchFamily="34" charset="0"/>
                <a:cs typeface="Arial" pitchFamily="34" charset="0"/>
              </a:rPr>
              <a:t>I</a:t>
            </a:r>
            <a:r>
              <a:rPr kumimoji="0" lang="fr-FR" altLang="fr-FR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Eras Bold ITC" panose="020B0907030504020204" pitchFamily="34" charset="0"/>
                <a:cs typeface="Arial" pitchFamily="34" charset="0"/>
              </a:rPr>
              <a:t>taly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ras Bold ITC" panose="020B0907030504020204" pitchFamily="34" charset="0"/>
                <a:cs typeface="Arial" pitchFamily="34" charset="0"/>
              </a:rPr>
              <a:t>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ras Bold ITC" panose="020B0907030504020204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66985" y="548680"/>
            <a:ext cx="3220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dirty="0">
                <a:solidFill>
                  <a:srgbClr val="00B0F0"/>
                </a:solidFill>
                <a:latin typeface="Eras Bold ITC" panose="020B0907030504020204" pitchFamily="34" charset="0"/>
              </a:rPr>
              <a:t>FLYWHEELS MACHINING</a:t>
            </a:r>
          </a:p>
        </p:txBody>
      </p:sp>
    </p:spTree>
    <p:extLst>
      <p:ext uri="{BB962C8B-B14F-4D97-AF65-F5344CB8AC3E}">
        <p14:creationId xmlns:p14="http://schemas.microsoft.com/office/powerpoint/2010/main" val="2037159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C8F7-20DD-46A0-A75C-AABC0FCEA2D8}" type="slidenum">
              <a:rPr lang="fr-FR" smtClean="0"/>
              <a:t>17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83568" y="332656"/>
            <a:ext cx="8460432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11560" y="6309320"/>
            <a:ext cx="7992888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16632"/>
            <a:ext cx="1765586" cy="589447"/>
          </a:xfrm>
          <a:prstGeom prst="rect">
            <a:avLst/>
          </a:prstGeom>
        </p:spPr>
      </p:pic>
      <p:pic>
        <p:nvPicPr>
          <p:cNvPr id="9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" y="6165304"/>
            <a:ext cx="4667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pic>
        <p:nvPicPr>
          <p:cNvPr id="10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7" y="6165304"/>
            <a:ext cx="468313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43433" y="620688"/>
            <a:ext cx="42274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2000" dirty="0">
                <a:solidFill>
                  <a:srgbClr val="00B0F0"/>
                </a:solidFill>
                <a:latin typeface="Eras Bold ITC" panose="020B0907030504020204" pitchFamily="34" charset="0"/>
              </a:rPr>
              <a:t>WAREHOUSE AND SHIPMENTS</a:t>
            </a:r>
          </a:p>
        </p:txBody>
      </p:sp>
      <p:sp>
        <p:nvSpPr>
          <p:cNvPr id="3" name="Rectangle 2"/>
          <p:cNvSpPr/>
          <p:nvPr/>
        </p:nvSpPr>
        <p:spPr>
          <a:xfrm>
            <a:off x="539552" y="1340768"/>
            <a:ext cx="396044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fr-FR" dirty="0">
                <a:latin typeface="Eras Bold ITC" panose="020B0907030504020204" pitchFamily="34" charset="0"/>
              </a:rPr>
              <a:t>Our storage capacity is up to 9000 m² or 140 000 pieces.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altLang="fr-FR" dirty="0">
              <a:latin typeface="Eras Bold ITC" panose="020B0907030504020204" pitchFamily="34" charset="0"/>
            </a:endParaRPr>
          </a:p>
        </p:txBody>
      </p:sp>
      <p:pic>
        <p:nvPicPr>
          <p:cNvPr id="1026" name="Picture 2" descr="G:\STAGIAIRES\Ophélie Ballay\IMG-05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04864"/>
            <a:ext cx="1656184" cy="1242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852936"/>
            <a:ext cx="1168400" cy="1500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420888"/>
            <a:ext cx="1160463" cy="1500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788024" y="1196752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fr-FR" dirty="0">
                <a:latin typeface="Eras Bold ITC" panose="020B0907030504020204" pitchFamily="34" charset="0"/>
              </a:rPr>
              <a:t>Possibility of standard or special packaging at the request of customers for all types of transports (road, sea, …).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5536" y="4509120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fr-FR" dirty="0">
                <a:latin typeface="Eras Bold ITC" panose="020B0907030504020204" pitchFamily="34" charset="0"/>
              </a:rPr>
              <a:t>We have a treatment process to protect our parts against corrosion</a:t>
            </a:r>
            <a:r>
              <a:rPr lang="en-US" altLang="fr-FR" b="1" i="1" dirty="0">
                <a:solidFill>
                  <a:srgbClr val="000066"/>
                </a:solidFill>
                <a:latin typeface="Bookman Old Style" pitchFamily="18" charset="0"/>
              </a:rPr>
              <a:t>. </a:t>
            </a:r>
          </a:p>
        </p:txBody>
      </p:sp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013176"/>
            <a:ext cx="2601364" cy="1195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013176"/>
            <a:ext cx="1744563" cy="1137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G:\CHASCOMM\PHOTOS FIDAY\Photos_Fiday_2\Final\2010_02_11_IMG_002653_DxO_rawAnd2more_final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24944"/>
            <a:ext cx="1906386" cy="1268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5242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C8F7-20DD-46A0-A75C-AABC0FCEA2D8}" type="slidenum">
              <a:rPr lang="fr-FR" smtClean="0"/>
              <a:t>18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83568" y="332656"/>
            <a:ext cx="8460432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11560" y="6381328"/>
            <a:ext cx="7992888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16632"/>
            <a:ext cx="1765586" cy="589447"/>
          </a:xfrm>
          <a:prstGeom prst="rect">
            <a:avLst/>
          </a:prstGeom>
        </p:spPr>
      </p:pic>
      <p:pic>
        <p:nvPicPr>
          <p:cNvPr id="9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37312"/>
            <a:ext cx="4667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pic>
        <p:nvPicPr>
          <p:cNvPr id="10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7" y="6237312"/>
            <a:ext cx="468313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03848" y="620688"/>
            <a:ext cx="29979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2000" dirty="0">
                <a:solidFill>
                  <a:srgbClr val="00B0F0"/>
                </a:solidFill>
                <a:latin typeface="Eras Bold ITC" panose="020B0907030504020204" pitchFamily="34" charset="0"/>
              </a:rPr>
              <a:t>LOST FOAM CASTING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79512" y="1052736"/>
            <a:ext cx="885698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fr-FR" sz="1600" dirty="0">
                <a:latin typeface="Eras Bold ITC" panose="020B0907030504020204" pitchFamily="34" charset="0"/>
              </a:rPr>
              <a:t>Technology benefits</a:t>
            </a: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altLang="fr-FR" sz="1600" dirty="0">
                <a:latin typeface="Eras Bold ITC" panose="020B0907030504020204" pitchFamily="34" charset="0"/>
              </a:rPr>
              <a:t>Ideal for complex parts or brake discs.</a:t>
            </a: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altLang="fr-FR" sz="1600" dirty="0">
                <a:latin typeface="Eras Bold ITC" panose="020B0907030504020204" pitchFamily="34" charset="0"/>
              </a:rPr>
              <a:t>Small and Large pieces (1 kg to 300 kg). </a:t>
            </a:r>
            <a:br>
              <a:rPr lang="en-US" altLang="fr-FR" sz="1600" dirty="0">
                <a:latin typeface="Eras Bold ITC" panose="020B0907030504020204" pitchFamily="34" charset="0"/>
              </a:rPr>
            </a:br>
            <a:r>
              <a:rPr lang="en-US" altLang="fr-FR" sz="1600" dirty="0">
                <a:latin typeface="Eras Bold ITC" panose="020B0907030504020204" pitchFamily="34" charset="0"/>
              </a:rPr>
              <a:t>Useful dimensions : 1000 x 700 x 650 mm</a:t>
            </a: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altLang="fr-FR" sz="1600" dirty="0">
                <a:latin typeface="Eras Bold ITC" panose="020B0907030504020204" pitchFamily="34" charset="0"/>
              </a:rPr>
              <a:t>Weight gain, reduced machining and fettling time. </a:t>
            </a: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altLang="fr-FR" sz="1600" dirty="0">
                <a:latin typeface="Eras Bold ITC" panose="020B0907030504020204" pitchFamily="34" charset="0"/>
              </a:rPr>
              <a:t>Reduced and optimized production costs by assembling many parts per mold.</a:t>
            </a:r>
          </a:p>
          <a:p>
            <a:pPr lvl="1">
              <a:spcBef>
                <a:spcPct val="50000"/>
              </a:spcBef>
              <a:buFontTx/>
              <a:buChar char="–"/>
            </a:pPr>
            <a:endParaRPr lang="en-US" altLang="fr-FR" sz="1600" dirty="0">
              <a:latin typeface="Eras Bold ITC" panose="020B0907030504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9512" y="3068960"/>
            <a:ext cx="13099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fr-FR" altLang="fr-FR" sz="1600" dirty="0" err="1">
                <a:latin typeface="Eras Bold ITC" panose="020B0907030504020204" pitchFamily="34" charset="0"/>
              </a:rPr>
              <a:t>Process</a:t>
            </a:r>
            <a:r>
              <a:rPr lang="fr-FR" altLang="fr-FR" sz="1600" b="1" i="1" dirty="0">
                <a:solidFill>
                  <a:srgbClr val="000066"/>
                </a:solidFill>
                <a:latin typeface="Bookman Old Style" pitchFamily="18" charset="0"/>
              </a:rPr>
              <a:t> : </a:t>
            </a:r>
          </a:p>
        </p:txBody>
      </p:sp>
      <p:pic>
        <p:nvPicPr>
          <p:cNvPr id="11" name="Image 25" descr="cid:CFCBEA9F-DDE0-4CC2-9605-B28B11D1E441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7" r="9409"/>
          <a:stretch>
            <a:fillRect/>
          </a:stretch>
        </p:blipFill>
        <p:spPr bwMode="auto">
          <a:xfrm rot="5400000">
            <a:off x="609179" y="3431381"/>
            <a:ext cx="1228725" cy="1223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26" descr="cid:6266DF4E-A6BA-4361-B4AC-55147CF7D734"/>
          <p:cNvPicPr>
            <a:picLocks noChangeAspect="1" noChangeArrowheads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5" t="-635" r="11714" b="635"/>
          <a:stretch>
            <a:fillRect/>
          </a:stretch>
        </p:blipFill>
        <p:spPr bwMode="auto">
          <a:xfrm rot="5400000">
            <a:off x="2132844" y="5148076"/>
            <a:ext cx="1111027" cy="1129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28" descr="cid:07E21154-B865-420C-953B-A9602CC653CD"/>
          <p:cNvPicPr>
            <a:picLocks noChangeAspect="1" noChangeArrowheads="1"/>
          </p:cNvPicPr>
          <p:nvPr/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73" b="29620"/>
          <a:stretch>
            <a:fillRect/>
          </a:stretch>
        </p:blipFill>
        <p:spPr bwMode="auto">
          <a:xfrm>
            <a:off x="3491880" y="3429000"/>
            <a:ext cx="2305819" cy="1211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2" descr="IMG_854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157192"/>
            <a:ext cx="1509712" cy="113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27" descr="cid:8AF24F8D-A783-45DA-B973-0A181BF4B839"/>
          <p:cNvPicPr>
            <a:picLocks noChangeAspect="1" noChangeArrowheads="1"/>
          </p:cNvPicPr>
          <p:nvPr/>
        </p:nvPicPr>
        <p:blipFill>
          <a:blip r:embed="rId12" r:link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1" t="3946" r="11880" b="5782"/>
          <a:stretch>
            <a:fillRect/>
          </a:stretch>
        </p:blipFill>
        <p:spPr bwMode="auto">
          <a:xfrm rot="5400000">
            <a:off x="7689225" y="3480127"/>
            <a:ext cx="1211139" cy="1252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79512" y="4653136"/>
            <a:ext cx="2069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fr-FR" sz="1400" dirty="0">
                <a:latin typeface="Eras Bold ITC" panose="020B0907030504020204" pitchFamily="34" charset="0"/>
                <a:sym typeface="Wingdings" pitchFamily="2" charset="2"/>
              </a:rPr>
              <a:t>1</a:t>
            </a:r>
          </a:p>
          <a:p>
            <a:pPr algn="ctr"/>
            <a:r>
              <a:rPr lang="en-US" altLang="fr-FR" sz="1400" dirty="0">
                <a:latin typeface="Eras Bold ITC" panose="020B0907030504020204" pitchFamily="34" charset="0"/>
              </a:rPr>
              <a:t>Foam pattern</a:t>
            </a:r>
            <a:endParaRPr lang="fr-FR" sz="1400" dirty="0">
              <a:latin typeface="Eras Bold ITC" panose="020B0907030504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95536" y="458112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fr-FR" sz="1400" dirty="0">
                <a:latin typeface="Eras Bold ITC" panose="020B0907030504020204" pitchFamily="34" charset="0"/>
                <a:sym typeface="Wingdings" pitchFamily="2" charset="2"/>
              </a:rPr>
              <a:t>2</a:t>
            </a:r>
          </a:p>
          <a:p>
            <a:pPr algn="ctr"/>
            <a:r>
              <a:rPr lang="en-US" altLang="fr-FR" sz="1400" dirty="0">
                <a:latin typeface="Eras Bold ITC" panose="020B0907030504020204" pitchFamily="34" charset="0"/>
                <a:sym typeface="Wingdings" pitchFamily="2" charset="2"/>
              </a:rPr>
              <a:t> Coating</a:t>
            </a:r>
            <a:endParaRPr lang="en-US" altLang="fr-FR" sz="1400" dirty="0">
              <a:latin typeface="Eras Bold ITC" panose="020B0907030504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83768" y="4653136"/>
            <a:ext cx="3168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fr-FR" sz="1400" dirty="0">
                <a:latin typeface="Eras Bold ITC" panose="020B0907030504020204" pitchFamily="34" charset="0"/>
                <a:sym typeface="Wingdings" pitchFamily="2" charset="2"/>
              </a:rPr>
              <a:t>3</a:t>
            </a:r>
          </a:p>
          <a:p>
            <a:pPr algn="ctr"/>
            <a:r>
              <a:rPr lang="en-US" altLang="fr-FR" sz="1400" dirty="0">
                <a:latin typeface="Eras Bold ITC" panose="020B0907030504020204" pitchFamily="34" charset="0"/>
              </a:rPr>
              <a:t>Clustering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23928" y="4653136"/>
            <a:ext cx="2664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fr-FR" sz="1400" dirty="0">
                <a:latin typeface="Eras Bold ITC" panose="020B0907030504020204" pitchFamily="34" charset="0"/>
                <a:sym typeface="Wingdings" pitchFamily="2" charset="2"/>
              </a:rPr>
              <a:t>4 </a:t>
            </a:r>
            <a:br>
              <a:rPr lang="en-US" altLang="fr-FR" sz="1400" dirty="0">
                <a:latin typeface="Eras Bold ITC" panose="020B0907030504020204" pitchFamily="34" charset="0"/>
                <a:sym typeface="Wingdings" pitchFamily="2" charset="2"/>
              </a:rPr>
            </a:br>
            <a:r>
              <a:rPr lang="en-US" altLang="fr-FR" sz="1400" dirty="0">
                <a:latin typeface="Eras Bold ITC" panose="020B0907030504020204" pitchFamily="34" charset="0"/>
                <a:sym typeface="Wingdings" pitchFamily="2" charset="2"/>
              </a:rPr>
              <a:t>Compacting</a:t>
            </a:r>
            <a:endParaRPr lang="en-US" altLang="fr-FR" sz="1400" dirty="0">
              <a:latin typeface="Eras Bold ITC" panose="020B0907030504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00192" y="4581128"/>
            <a:ext cx="907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fr-FR" sz="1400" dirty="0">
                <a:latin typeface="Eras Bold ITC" panose="020B0907030504020204" pitchFamily="34" charset="0"/>
                <a:sym typeface="Wingdings" pitchFamily="2" charset="2"/>
              </a:rPr>
              <a:t>5 </a:t>
            </a:r>
          </a:p>
          <a:p>
            <a:pPr algn="ctr"/>
            <a:r>
              <a:rPr lang="en-US" altLang="fr-FR" sz="1400" dirty="0">
                <a:latin typeface="Eras Bold ITC" panose="020B0907030504020204" pitchFamily="34" charset="0"/>
                <a:sym typeface="Wingdings" pitchFamily="2" charset="2"/>
              </a:rPr>
              <a:t>Pouring</a:t>
            </a:r>
            <a:endParaRPr lang="en-US" altLang="fr-FR" sz="1400" dirty="0">
              <a:latin typeface="Eras Bold ITC" panose="020B0907030504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559824" y="4797152"/>
            <a:ext cx="1584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fr-FR" sz="1400" dirty="0">
                <a:latin typeface="Eras Bold ITC" panose="020B0907030504020204" pitchFamily="34" charset="0"/>
                <a:sym typeface="Wingdings" pitchFamily="2" charset="2"/>
              </a:rPr>
              <a:t>6</a:t>
            </a:r>
          </a:p>
          <a:p>
            <a:pPr algn="ctr"/>
            <a:r>
              <a:rPr lang="en-US" altLang="fr-FR" sz="1400" dirty="0">
                <a:latin typeface="Eras Bold ITC" panose="020B0907030504020204" pitchFamily="34" charset="0"/>
                <a:sym typeface="Wingdings" pitchFamily="2" charset="2"/>
              </a:rPr>
              <a:t> Casting</a:t>
            </a:r>
            <a:endParaRPr lang="en-US" altLang="fr-FR" sz="1400" dirty="0">
              <a:latin typeface="Eras Bold ITC" panose="020B0907030504020204" pitchFamily="34" charset="0"/>
            </a:endParaRPr>
          </a:p>
        </p:txBody>
      </p:sp>
      <p:sp>
        <p:nvSpPr>
          <p:cNvPr id="26" name="Virage 25"/>
          <p:cNvSpPr/>
          <p:nvPr/>
        </p:nvSpPr>
        <p:spPr>
          <a:xfrm>
            <a:off x="2483768" y="3789040"/>
            <a:ext cx="864096" cy="792088"/>
          </a:xfrm>
          <a:prstGeom prst="ben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7" name="Virage 26"/>
          <p:cNvSpPr/>
          <p:nvPr/>
        </p:nvSpPr>
        <p:spPr>
          <a:xfrm flipV="1">
            <a:off x="997616" y="5326725"/>
            <a:ext cx="753639" cy="767397"/>
          </a:xfrm>
          <a:prstGeom prst="ben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8" name="Virage 27"/>
          <p:cNvSpPr/>
          <p:nvPr/>
        </p:nvSpPr>
        <p:spPr>
          <a:xfrm rot="5400000">
            <a:off x="6336196" y="3825044"/>
            <a:ext cx="864096" cy="792088"/>
          </a:xfrm>
          <a:prstGeom prst="ben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9" name="Virage 28"/>
          <p:cNvSpPr/>
          <p:nvPr/>
        </p:nvSpPr>
        <p:spPr>
          <a:xfrm rot="16200000" flipV="1">
            <a:off x="7704348" y="5337212"/>
            <a:ext cx="900100" cy="828092"/>
          </a:xfrm>
          <a:prstGeom prst="ben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2" b="4773"/>
          <a:stretch/>
        </p:blipFill>
        <p:spPr bwMode="auto">
          <a:xfrm>
            <a:off x="7164288" y="620688"/>
            <a:ext cx="1268512" cy="1846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9792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54"/>
          <p:cNvSpPr>
            <a:spLocks noChangeArrowheads="1"/>
          </p:cNvSpPr>
          <p:nvPr/>
        </p:nvSpPr>
        <p:spPr bwMode="auto">
          <a:xfrm>
            <a:off x="4788024" y="4005064"/>
            <a:ext cx="1944215" cy="130993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fr-FR" altLang="fr-FR">
              <a:latin typeface="Bookman Old Style" pitchFamily="18" charset="0"/>
            </a:endParaRPr>
          </a:p>
        </p:txBody>
      </p:sp>
      <p:sp>
        <p:nvSpPr>
          <p:cNvPr id="19" name="Rectangle 50"/>
          <p:cNvSpPr>
            <a:spLocks noChangeArrowheads="1"/>
          </p:cNvSpPr>
          <p:nvPr/>
        </p:nvSpPr>
        <p:spPr bwMode="auto">
          <a:xfrm>
            <a:off x="971600" y="4149080"/>
            <a:ext cx="1368152" cy="1296144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fr-FR" altLang="fr-FR">
              <a:latin typeface="Bookman Old Style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C8F7-20DD-46A0-A75C-AABC0FCEA2D8}" type="slidenum">
              <a:rPr lang="fr-FR" smtClean="0"/>
              <a:t>19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83568" y="332656"/>
            <a:ext cx="8460432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11560" y="6309320"/>
            <a:ext cx="7992888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16632"/>
            <a:ext cx="1765586" cy="589447"/>
          </a:xfrm>
          <a:prstGeom prst="rect">
            <a:avLst/>
          </a:prstGeom>
        </p:spPr>
      </p:pic>
      <p:pic>
        <p:nvPicPr>
          <p:cNvPr id="9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65304"/>
            <a:ext cx="4667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pic>
        <p:nvPicPr>
          <p:cNvPr id="10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48" y="6165304"/>
            <a:ext cx="468313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59832" y="548680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dirty="0">
                <a:solidFill>
                  <a:srgbClr val="00B0F0"/>
                </a:solidFill>
                <a:latin typeface="Eras Bold ITC" panose="020B0907030504020204" pitchFamily="34" charset="0"/>
              </a:rPr>
              <a:t>GREEN SAND CASTING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520" y="980728"/>
            <a:ext cx="66784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fr-FR" sz="1400" dirty="0">
                <a:latin typeface="Eras Bold ITC" panose="020B0907030504020204" pitchFamily="34" charset="0"/>
              </a:rPr>
              <a:t>Unique foundry system in Europe by casting from the center of the part, upside down.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fr-FR" sz="1400" dirty="0">
                <a:latin typeface="Eras Bold ITC" panose="020B0907030504020204" pitchFamily="34" charset="0"/>
              </a:rPr>
              <a:t>This solution allows to be sure :</a:t>
            </a: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altLang="fr-FR" sz="1400" dirty="0">
                <a:latin typeface="Eras Bold ITC" panose="020B0907030504020204" pitchFamily="34" charset="0"/>
              </a:rPr>
              <a:t>That quality is optimal where mechanical characteristics are needed.</a:t>
            </a: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altLang="fr-FR" sz="1400" dirty="0">
                <a:latin typeface="Eras Bold ITC" panose="020B0907030504020204" pitchFamily="34" charset="0"/>
              </a:rPr>
              <a:t>That potential structure defects are not in functional areas.  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Eras Bold ITC" panose="020B0907030504020204" pitchFamily="34" charset="0"/>
              </a:rPr>
              <a:t>Casting has become automatic since January 2017</a:t>
            </a:r>
            <a:endParaRPr lang="en-US" altLang="fr-FR" sz="1400" dirty="0">
              <a:latin typeface="Eras Bold ITC" panose="020B0907030504020204" pitchFamily="34" charset="0"/>
            </a:endParaRP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fr-FR" sz="1400" dirty="0">
                <a:latin typeface="Eras Bold ITC" panose="020B0907030504020204" pitchFamily="34" charset="0"/>
              </a:rPr>
              <a:t> </a:t>
            </a:r>
            <a:r>
              <a:rPr lang="fr-FR" sz="1400" dirty="0" err="1">
                <a:latin typeface="Eras Bold ITC" panose="020B0907030504020204" pitchFamily="34" charset="0"/>
              </a:rPr>
              <a:t>youtube</a:t>
            </a:r>
            <a:r>
              <a:rPr lang="fr-FR" sz="1400" dirty="0">
                <a:latin typeface="Eras Bold ITC" panose="020B0907030504020204" pitchFamily="34" charset="0"/>
              </a:rPr>
              <a:t> </a:t>
            </a:r>
            <a:r>
              <a:rPr lang="fr-FR" sz="1400" dirty="0" err="1">
                <a:latin typeface="Eras Bold ITC" panose="020B0907030504020204" pitchFamily="34" charset="0"/>
              </a:rPr>
              <a:t>video</a:t>
            </a:r>
            <a:r>
              <a:rPr lang="fr-FR" sz="1400" dirty="0">
                <a:latin typeface="Eras Bold ITC" panose="020B0907030504020204" pitchFamily="34" charset="0"/>
              </a:rPr>
              <a:t> </a:t>
            </a:r>
            <a:r>
              <a:rPr lang="fr-FR" sz="1400" dirty="0" err="1">
                <a:latin typeface="Eras Bold ITC" panose="020B0907030504020204" pitchFamily="34" charset="0"/>
              </a:rPr>
              <a:t>link</a:t>
            </a:r>
            <a:r>
              <a:rPr lang="fr-FR" sz="1400" dirty="0">
                <a:latin typeface="Eras Bold ITC" panose="020B0907030504020204" pitchFamily="34" charset="0"/>
              </a:rPr>
              <a:t>: </a:t>
            </a:r>
          </a:p>
          <a:p>
            <a:pPr lvl="1">
              <a:spcBef>
                <a:spcPct val="50000"/>
              </a:spcBef>
            </a:pPr>
            <a:r>
              <a:rPr lang="fr-FR" sz="1400" dirty="0">
                <a:latin typeface="Eras Bold ITC" panose="020B0907030504020204" pitchFamily="34" charset="0"/>
              </a:rPr>
              <a:t>https://youtu.be/iJsKWz89QqE</a:t>
            </a:r>
          </a:p>
          <a:p>
            <a:pPr lvl="1">
              <a:spcBef>
                <a:spcPct val="50000"/>
              </a:spcBef>
              <a:buFontTx/>
              <a:buChar char="–"/>
            </a:pPr>
            <a:endParaRPr lang="en-US" altLang="fr-FR" sz="1600" dirty="0">
              <a:latin typeface="Eras Bold ITC" panose="020B0907030504020204" pitchFamily="34" charset="0"/>
            </a:endParaRPr>
          </a:p>
        </p:txBody>
      </p:sp>
      <p:grpSp>
        <p:nvGrpSpPr>
          <p:cNvPr id="11" name="Groupe 56"/>
          <p:cNvGrpSpPr>
            <a:grpSpLocks/>
          </p:cNvGrpSpPr>
          <p:nvPr/>
        </p:nvGrpSpPr>
        <p:grpSpPr bwMode="auto">
          <a:xfrm>
            <a:off x="611560" y="4005064"/>
            <a:ext cx="2088232" cy="1489720"/>
            <a:chOff x="844550" y="3517900"/>
            <a:chExt cx="4719638" cy="2806700"/>
          </a:xfrm>
        </p:grpSpPr>
        <p:sp>
          <p:nvSpPr>
            <p:cNvPr id="12" name="Freeform 40"/>
            <p:cNvSpPr>
              <a:spLocks/>
            </p:cNvSpPr>
            <p:nvPr/>
          </p:nvSpPr>
          <p:spPr bwMode="auto">
            <a:xfrm>
              <a:off x="1214438" y="3521075"/>
              <a:ext cx="1857375" cy="2433638"/>
            </a:xfrm>
            <a:custGeom>
              <a:avLst/>
              <a:gdLst>
                <a:gd name="T0" fmla="*/ 2147483647 w 1170"/>
                <a:gd name="T1" fmla="*/ 0 h 1533"/>
                <a:gd name="T2" fmla="*/ 2147483647 w 1170"/>
                <a:gd name="T3" fmla="*/ 0 h 1533"/>
                <a:gd name="T4" fmla="*/ 2147483647 w 1170"/>
                <a:gd name="T5" fmla="*/ 2147483647 h 1533"/>
                <a:gd name="T6" fmla="*/ 2147483647 w 1170"/>
                <a:gd name="T7" fmla="*/ 2147483647 h 1533"/>
                <a:gd name="T8" fmla="*/ 2147483647 w 1170"/>
                <a:gd name="T9" fmla="*/ 2147483647 h 1533"/>
                <a:gd name="T10" fmla="*/ 2147483647 w 1170"/>
                <a:gd name="T11" fmla="*/ 2147483647 h 1533"/>
                <a:gd name="T12" fmla="*/ 2147483647 w 1170"/>
                <a:gd name="T13" fmla="*/ 2147483647 h 1533"/>
                <a:gd name="T14" fmla="*/ 2147483647 w 1170"/>
                <a:gd name="T15" fmla="*/ 2147483647 h 1533"/>
                <a:gd name="T16" fmla="*/ 2147483647 w 1170"/>
                <a:gd name="T17" fmla="*/ 2147483647 h 1533"/>
                <a:gd name="T18" fmla="*/ 2147483647 w 1170"/>
                <a:gd name="T19" fmla="*/ 2147483647 h 1533"/>
                <a:gd name="T20" fmla="*/ 2147483647 w 1170"/>
                <a:gd name="T21" fmla="*/ 2147483647 h 1533"/>
                <a:gd name="T22" fmla="*/ 2147483647 w 1170"/>
                <a:gd name="T23" fmla="*/ 2147483647 h 1533"/>
                <a:gd name="T24" fmla="*/ 0 w 1170"/>
                <a:gd name="T25" fmla="*/ 2147483647 h 1533"/>
                <a:gd name="T26" fmla="*/ 2147483647 w 1170"/>
                <a:gd name="T27" fmla="*/ 0 h 15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70" h="1533">
                  <a:moveTo>
                    <a:pt x="3" y="0"/>
                  </a:moveTo>
                  <a:lnTo>
                    <a:pt x="1077" y="0"/>
                  </a:lnTo>
                  <a:lnTo>
                    <a:pt x="1170" y="189"/>
                  </a:lnTo>
                  <a:lnTo>
                    <a:pt x="1170" y="1461"/>
                  </a:lnTo>
                  <a:lnTo>
                    <a:pt x="1059" y="1533"/>
                  </a:lnTo>
                  <a:lnTo>
                    <a:pt x="1059" y="1428"/>
                  </a:lnTo>
                  <a:lnTo>
                    <a:pt x="807" y="1428"/>
                  </a:lnTo>
                  <a:lnTo>
                    <a:pt x="807" y="546"/>
                  </a:lnTo>
                  <a:lnTo>
                    <a:pt x="642" y="546"/>
                  </a:lnTo>
                  <a:lnTo>
                    <a:pt x="642" y="615"/>
                  </a:lnTo>
                  <a:lnTo>
                    <a:pt x="570" y="615"/>
                  </a:lnTo>
                  <a:lnTo>
                    <a:pt x="570" y="837"/>
                  </a:lnTo>
                  <a:lnTo>
                    <a:pt x="0" y="83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tx1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Freeform 41"/>
            <p:cNvSpPr>
              <a:spLocks/>
            </p:cNvSpPr>
            <p:nvPr/>
          </p:nvSpPr>
          <p:spPr bwMode="auto">
            <a:xfrm flipH="1">
              <a:off x="3254374" y="3522662"/>
              <a:ext cx="1938338" cy="2433637"/>
            </a:xfrm>
            <a:custGeom>
              <a:avLst/>
              <a:gdLst>
                <a:gd name="T0" fmla="*/ 2147483647 w 1170"/>
                <a:gd name="T1" fmla="*/ 0 h 1533"/>
                <a:gd name="T2" fmla="*/ 2147483647 w 1170"/>
                <a:gd name="T3" fmla="*/ 0 h 1533"/>
                <a:gd name="T4" fmla="*/ 2147483647 w 1170"/>
                <a:gd name="T5" fmla="*/ 2147483647 h 1533"/>
                <a:gd name="T6" fmla="*/ 2147483647 w 1170"/>
                <a:gd name="T7" fmla="*/ 2147483647 h 1533"/>
                <a:gd name="T8" fmla="*/ 2147483647 w 1170"/>
                <a:gd name="T9" fmla="*/ 2147483647 h 1533"/>
                <a:gd name="T10" fmla="*/ 2147483647 w 1170"/>
                <a:gd name="T11" fmla="*/ 2147483647 h 1533"/>
                <a:gd name="T12" fmla="*/ 2147483647 w 1170"/>
                <a:gd name="T13" fmla="*/ 2147483647 h 1533"/>
                <a:gd name="T14" fmla="*/ 2147483647 w 1170"/>
                <a:gd name="T15" fmla="*/ 2147483647 h 1533"/>
                <a:gd name="T16" fmla="*/ 2147483647 w 1170"/>
                <a:gd name="T17" fmla="*/ 2147483647 h 1533"/>
                <a:gd name="T18" fmla="*/ 2147483647 w 1170"/>
                <a:gd name="T19" fmla="*/ 2147483647 h 1533"/>
                <a:gd name="T20" fmla="*/ 2147483647 w 1170"/>
                <a:gd name="T21" fmla="*/ 2147483647 h 1533"/>
                <a:gd name="T22" fmla="*/ 2147483647 w 1170"/>
                <a:gd name="T23" fmla="*/ 2147483647 h 1533"/>
                <a:gd name="T24" fmla="*/ 0 w 1170"/>
                <a:gd name="T25" fmla="*/ 2147483647 h 1533"/>
                <a:gd name="T26" fmla="*/ 2147483647 w 1170"/>
                <a:gd name="T27" fmla="*/ 0 h 15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70" h="1533">
                  <a:moveTo>
                    <a:pt x="3" y="0"/>
                  </a:moveTo>
                  <a:lnTo>
                    <a:pt x="1077" y="0"/>
                  </a:lnTo>
                  <a:lnTo>
                    <a:pt x="1170" y="189"/>
                  </a:lnTo>
                  <a:lnTo>
                    <a:pt x="1170" y="1461"/>
                  </a:lnTo>
                  <a:lnTo>
                    <a:pt x="1059" y="1533"/>
                  </a:lnTo>
                  <a:lnTo>
                    <a:pt x="1059" y="1428"/>
                  </a:lnTo>
                  <a:lnTo>
                    <a:pt x="807" y="1428"/>
                  </a:lnTo>
                  <a:lnTo>
                    <a:pt x="807" y="546"/>
                  </a:lnTo>
                  <a:lnTo>
                    <a:pt x="642" y="546"/>
                  </a:lnTo>
                  <a:lnTo>
                    <a:pt x="642" y="615"/>
                  </a:lnTo>
                  <a:lnTo>
                    <a:pt x="570" y="615"/>
                  </a:lnTo>
                  <a:lnTo>
                    <a:pt x="570" y="837"/>
                  </a:lnTo>
                  <a:lnTo>
                    <a:pt x="0" y="83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tx1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Freeform 43"/>
            <p:cNvSpPr>
              <a:spLocks/>
            </p:cNvSpPr>
            <p:nvPr/>
          </p:nvSpPr>
          <p:spPr bwMode="auto">
            <a:xfrm>
              <a:off x="1209675" y="4857750"/>
              <a:ext cx="3997325" cy="1466850"/>
            </a:xfrm>
            <a:custGeom>
              <a:avLst/>
              <a:gdLst>
                <a:gd name="T0" fmla="*/ 0 w 2505"/>
                <a:gd name="T1" fmla="*/ 0 h 924"/>
                <a:gd name="T2" fmla="*/ 2147483647 w 2505"/>
                <a:gd name="T3" fmla="*/ 0 h 924"/>
                <a:gd name="T4" fmla="*/ 2147483647 w 2505"/>
                <a:gd name="T5" fmla="*/ 2147483647 h 924"/>
                <a:gd name="T6" fmla="*/ 2147483647 w 2505"/>
                <a:gd name="T7" fmla="*/ 2147483647 h 924"/>
                <a:gd name="T8" fmla="*/ 2147483647 w 2505"/>
                <a:gd name="T9" fmla="*/ 2147483647 h 924"/>
                <a:gd name="T10" fmla="*/ 2147483647 w 2505"/>
                <a:gd name="T11" fmla="*/ 2147483647 h 924"/>
                <a:gd name="T12" fmla="*/ 2147483647 w 2505"/>
                <a:gd name="T13" fmla="*/ 2147483647 h 924"/>
                <a:gd name="T14" fmla="*/ 2147483647 w 2505"/>
                <a:gd name="T15" fmla="*/ 2147483647 h 924"/>
                <a:gd name="T16" fmla="*/ 2147483647 w 2505"/>
                <a:gd name="T17" fmla="*/ 2147483647 h 924"/>
                <a:gd name="T18" fmla="*/ 2147483647 w 2505"/>
                <a:gd name="T19" fmla="*/ 2147483647 h 924"/>
                <a:gd name="T20" fmla="*/ 2147483647 w 2505"/>
                <a:gd name="T21" fmla="*/ 0 h 924"/>
                <a:gd name="T22" fmla="*/ 2147483647 w 2505"/>
                <a:gd name="T23" fmla="*/ 0 h 924"/>
                <a:gd name="T24" fmla="*/ 2147483647 w 2505"/>
                <a:gd name="T25" fmla="*/ 2147483647 h 924"/>
                <a:gd name="T26" fmla="*/ 0 w 2505"/>
                <a:gd name="T27" fmla="*/ 2147483647 h 924"/>
                <a:gd name="T28" fmla="*/ 0 w 2505"/>
                <a:gd name="T29" fmla="*/ 0 h 9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505" h="924">
                  <a:moveTo>
                    <a:pt x="0" y="0"/>
                  </a:moveTo>
                  <a:lnTo>
                    <a:pt x="567" y="0"/>
                  </a:lnTo>
                  <a:lnTo>
                    <a:pt x="567" y="57"/>
                  </a:lnTo>
                  <a:lnTo>
                    <a:pt x="642" y="57"/>
                  </a:lnTo>
                  <a:lnTo>
                    <a:pt x="642" y="615"/>
                  </a:lnTo>
                  <a:lnTo>
                    <a:pt x="774" y="726"/>
                  </a:lnTo>
                  <a:lnTo>
                    <a:pt x="1707" y="726"/>
                  </a:lnTo>
                  <a:lnTo>
                    <a:pt x="1839" y="606"/>
                  </a:lnTo>
                  <a:lnTo>
                    <a:pt x="1839" y="54"/>
                  </a:lnTo>
                  <a:lnTo>
                    <a:pt x="1908" y="54"/>
                  </a:lnTo>
                  <a:lnTo>
                    <a:pt x="1908" y="0"/>
                  </a:lnTo>
                  <a:lnTo>
                    <a:pt x="2505" y="0"/>
                  </a:lnTo>
                  <a:lnTo>
                    <a:pt x="2505" y="924"/>
                  </a:lnTo>
                  <a:lnTo>
                    <a:pt x="0" y="9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 flipH="1">
              <a:off x="5210175" y="4849813"/>
              <a:ext cx="354013" cy="1470025"/>
            </a:xfrm>
            <a:prstGeom prst="rect">
              <a:avLst/>
            </a:prstGeom>
            <a:solidFill>
              <a:srgbClr val="C0C0C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fr-FR" altLang="fr-FR">
                <a:latin typeface="Bookman Old Style" pitchFamily="18" charset="0"/>
              </a:endParaRPr>
            </a:p>
          </p:txBody>
        </p:sp>
        <p:sp>
          <p:nvSpPr>
            <p:cNvPr id="16" name="Rectangle 44"/>
            <p:cNvSpPr>
              <a:spLocks noChangeArrowheads="1"/>
            </p:cNvSpPr>
            <p:nvPr/>
          </p:nvSpPr>
          <p:spPr bwMode="auto">
            <a:xfrm flipH="1">
              <a:off x="5207000" y="3517900"/>
              <a:ext cx="354013" cy="1341438"/>
            </a:xfrm>
            <a:prstGeom prst="rect">
              <a:avLst/>
            </a:prstGeom>
            <a:solidFill>
              <a:srgbClr val="C0C0C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fr-FR" altLang="fr-FR">
                <a:latin typeface="Bookman Old Style" pitchFamily="18" charset="0"/>
              </a:endParaRPr>
            </a:p>
          </p:txBody>
        </p:sp>
        <p:sp>
          <p:nvSpPr>
            <p:cNvPr id="17" name="Rectangle 46"/>
            <p:cNvSpPr>
              <a:spLocks noChangeArrowheads="1"/>
            </p:cNvSpPr>
            <p:nvPr/>
          </p:nvSpPr>
          <p:spPr bwMode="auto">
            <a:xfrm flipH="1">
              <a:off x="850900" y="3519488"/>
              <a:ext cx="354013" cy="1341437"/>
            </a:xfrm>
            <a:prstGeom prst="rect">
              <a:avLst/>
            </a:prstGeom>
            <a:solidFill>
              <a:srgbClr val="C0C0C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fr-FR" altLang="fr-FR">
                <a:latin typeface="Bookman Old Style" pitchFamily="18" charset="0"/>
              </a:endParaRPr>
            </a:p>
          </p:txBody>
        </p:sp>
        <p:sp>
          <p:nvSpPr>
            <p:cNvPr id="18" name="Rectangle 45"/>
            <p:cNvSpPr>
              <a:spLocks noChangeArrowheads="1"/>
            </p:cNvSpPr>
            <p:nvPr/>
          </p:nvSpPr>
          <p:spPr bwMode="auto">
            <a:xfrm flipH="1">
              <a:off x="844550" y="4851400"/>
              <a:ext cx="354013" cy="1470025"/>
            </a:xfrm>
            <a:prstGeom prst="rect">
              <a:avLst/>
            </a:prstGeom>
            <a:solidFill>
              <a:srgbClr val="C0C0C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fr-FR" altLang="fr-FR">
                <a:latin typeface="Bookman Old Style" pitchFamily="18" charset="0"/>
              </a:endParaRPr>
            </a:p>
          </p:txBody>
        </p:sp>
      </p:grpSp>
      <p:grpSp>
        <p:nvGrpSpPr>
          <p:cNvPr id="20" name="Groupe 82"/>
          <p:cNvGrpSpPr>
            <a:grpSpLocks/>
          </p:cNvGrpSpPr>
          <p:nvPr/>
        </p:nvGrpSpPr>
        <p:grpSpPr bwMode="auto">
          <a:xfrm>
            <a:off x="4572000" y="3933056"/>
            <a:ext cx="2232248" cy="1584176"/>
            <a:chOff x="844550" y="3509965"/>
            <a:chExt cx="4716463" cy="2890835"/>
          </a:xfrm>
        </p:grpSpPr>
        <p:sp>
          <p:nvSpPr>
            <p:cNvPr id="21" name="Freeform 43"/>
            <p:cNvSpPr>
              <a:spLocks/>
            </p:cNvSpPr>
            <p:nvPr/>
          </p:nvSpPr>
          <p:spPr bwMode="auto">
            <a:xfrm>
              <a:off x="1195388" y="3625850"/>
              <a:ext cx="1873250" cy="1441450"/>
            </a:xfrm>
            <a:custGeom>
              <a:avLst/>
              <a:gdLst>
                <a:gd name="T0" fmla="*/ 2147483647 w 1180"/>
                <a:gd name="T1" fmla="*/ 0 h 908"/>
                <a:gd name="T2" fmla="*/ 2147483647 w 1180"/>
                <a:gd name="T3" fmla="*/ 0 h 908"/>
                <a:gd name="T4" fmla="*/ 2147483647 w 1180"/>
                <a:gd name="T5" fmla="*/ 2147483647 h 908"/>
                <a:gd name="T6" fmla="*/ 2147483647 w 1180"/>
                <a:gd name="T7" fmla="*/ 2147483647 h 908"/>
                <a:gd name="T8" fmla="*/ 2147483647 w 1180"/>
                <a:gd name="T9" fmla="*/ 2147483647 h 908"/>
                <a:gd name="T10" fmla="*/ 0 w 1180"/>
                <a:gd name="T11" fmla="*/ 2147483647 h 908"/>
                <a:gd name="T12" fmla="*/ 2147483647 w 1180"/>
                <a:gd name="T13" fmla="*/ 0 h 9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80" h="908">
                  <a:moveTo>
                    <a:pt x="8" y="0"/>
                  </a:moveTo>
                  <a:lnTo>
                    <a:pt x="1180" y="0"/>
                  </a:lnTo>
                  <a:lnTo>
                    <a:pt x="1180" y="884"/>
                  </a:lnTo>
                  <a:lnTo>
                    <a:pt x="1056" y="908"/>
                  </a:lnTo>
                  <a:lnTo>
                    <a:pt x="1056" y="836"/>
                  </a:lnTo>
                  <a:lnTo>
                    <a:pt x="0" y="83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22" name="Groupe 84"/>
            <p:cNvGrpSpPr>
              <a:grpSpLocks/>
            </p:cNvGrpSpPr>
            <p:nvPr/>
          </p:nvGrpSpPr>
          <p:grpSpPr bwMode="auto">
            <a:xfrm>
              <a:off x="844550" y="3509965"/>
              <a:ext cx="4716463" cy="2890835"/>
              <a:chOff x="844550" y="3509965"/>
              <a:chExt cx="4716463" cy="2890835"/>
            </a:xfrm>
          </p:grpSpPr>
          <p:sp>
            <p:nvSpPr>
              <p:cNvPr id="23" name="Line 10"/>
              <p:cNvSpPr>
                <a:spLocks noChangeShapeType="1"/>
              </p:cNvSpPr>
              <p:nvPr/>
            </p:nvSpPr>
            <p:spPr bwMode="auto">
              <a:xfrm>
                <a:off x="3182938" y="3509965"/>
                <a:ext cx="0" cy="286861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lg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24" name="Groupe 86"/>
              <p:cNvGrpSpPr>
                <a:grpSpLocks/>
              </p:cNvGrpSpPr>
              <p:nvPr/>
            </p:nvGrpSpPr>
            <p:grpSpPr bwMode="auto">
              <a:xfrm>
                <a:off x="844550" y="3622675"/>
                <a:ext cx="4716463" cy="2778125"/>
                <a:chOff x="844550" y="3622675"/>
                <a:chExt cx="4716463" cy="2778125"/>
              </a:xfrm>
            </p:grpSpPr>
            <p:sp>
              <p:nvSpPr>
                <p:cNvPr id="25" name="Rectangle 13"/>
                <p:cNvSpPr>
                  <a:spLocks noChangeArrowheads="1"/>
                </p:cNvSpPr>
                <p:nvPr/>
              </p:nvSpPr>
              <p:spPr bwMode="auto">
                <a:xfrm flipH="1">
                  <a:off x="5207000" y="3622675"/>
                  <a:ext cx="354013" cy="1341438"/>
                </a:xfrm>
                <a:prstGeom prst="rect">
                  <a:avLst/>
                </a:prstGeom>
                <a:solidFill>
                  <a:srgbClr val="C0C0C0"/>
                </a:solidFill>
                <a:ln w="952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fr-FR" altLang="fr-FR">
                    <a:latin typeface="Bookman Old Style" pitchFamily="18" charset="0"/>
                  </a:endParaRPr>
                </a:p>
              </p:txBody>
            </p:sp>
            <p:sp>
              <p:nvSpPr>
                <p:cNvPr id="26" name="Rectangle 14"/>
                <p:cNvSpPr>
                  <a:spLocks noChangeArrowheads="1"/>
                </p:cNvSpPr>
                <p:nvPr/>
              </p:nvSpPr>
              <p:spPr bwMode="auto">
                <a:xfrm flipH="1">
                  <a:off x="850900" y="3624263"/>
                  <a:ext cx="354013" cy="1341437"/>
                </a:xfrm>
                <a:prstGeom prst="rect">
                  <a:avLst/>
                </a:prstGeom>
                <a:solidFill>
                  <a:srgbClr val="C0C0C0"/>
                </a:solidFill>
                <a:ln w="952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fr-FR" altLang="fr-FR">
                    <a:latin typeface="Bookman Old Style" pitchFamily="18" charset="0"/>
                  </a:endParaRPr>
                </a:p>
              </p:txBody>
            </p:sp>
            <p:sp>
              <p:nvSpPr>
                <p:cNvPr id="27" name="Rectangle 15"/>
                <p:cNvSpPr>
                  <a:spLocks noChangeArrowheads="1"/>
                </p:cNvSpPr>
                <p:nvPr/>
              </p:nvSpPr>
              <p:spPr bwMode="auto">
                <a:xfrm flipH="1">
                  <a:off x="844550" y="4956175"/>
                  <a:ext cx="354013" cy="1444625"/>
                </a:xfrm>
                <a:prstGeom prst="rect">
                  <a:avLst/>
                </a:prstGeom>
                <a:solidFill>
                  <a:srgbClr val="C0C0C0"/>
                </a:solidFill>
                <a:ln w="952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fr-FR" altLang="fr-FR">
                    <a:latin typeface="Bookman Old Style" pitchFamily="18" charset="0"/>
                  </a:endParaRPr>
                </a:p>
              </p:txBody>
            </p:sp>
            <p:sp>
              <p:nvSpPr>
                <p:cNvPr id="28" name="Rectangle 41"/>
                <p:cNvSpPr>
                  <a:spLocks noChangeArrowheads="1"/>
                </p:cNvSpPr>
                <p:nvPr/>
              </p:nvSpPr>
              <p:spPr bwMode="auto">
                <a:xfrm flipH="1">
                  <a:off x="5207000" y="4956175"/>
                  <a:ext cx="354013" cy="1444625"/>
                </a:xfrm>
                <a:prstGeom prst="rect">
                  <a:avLst/>
                </a:prstGeom>
                <a:solidFill>
                  <a:srgbClr val="C0C0C0"/>
                </a:solidFill>
                <a:ln w="952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fr-FR" altLang="fr-FR">
                    <a:latin typeface="Bookman Old Style" pitchFamily="18" charset="0"/>
                  </a:endParaRPr>
                </a:p>
              </p:txBody>
            </p:sp>
            <p:sp>
              <p:nvSpPr>
                <p:cNvPr id="29" name="Freeform 38"/>
                <p:cNvSpPr>
                  <a:spLocks/>
                </p:cNvSpPr>
                <p:nvPr/>
              </p:nvSpPr>
              <p:spPr bwMode="auto">
                <a:xfrm>
                  <a:off x="1417638" y="5203825"/>
                  <a:ext cx="1200150" cy="450850"/>
                </a:xfrm>
                <a:custGeom>
                  <a:avLst/>
                  <a:gdLst>
                    <a:gd name="T0" fmla="*/ 2147483647 w 756"/>
                    <a:gd name="T1" fmla="*/ 2147483647 h 284"/>
                    <a:gd name="T2" fmla="*/ 2147483647 w 756"/>
                    <a:gd name="T3" fmla="*/ 2147483647 h 284"/>
                    <a:gd name="T4" fmla="*/ 2147483647 w 756"/>
                    <a:gd name="T5" fmla="*/ 2147483647 h 284"/>
                    <a:gd name="T6" fmla="*/ 2147483647 w 756"/>
                    <a:gd name="T7" fmla="*/ 2147483647 h 284"/>
                    <a:gd name="T8" fmla="*/ 2147483647 w 756"/>
                    <a:gd name="T9" fmla="*/ 0 h 284"/>
                    <a:gd name="T10" fmla="*/ 0 w 756"/>
                    <a:gd name="T11" fmla="*/ 0 h 284"/>
                    <a:gd name="T12" fmla="*/ 2147483647 w 756"/>
                    <a:gd name="T13" fmla="*/ 2147483647 h 2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56" h="284">
                      <a:moveTo>
                        <a:pt x="44" y="284"/>
                      </a:moveTo>
                      <a:lnTo>
                        <a:pt x="756" y="284"/>
                      </a:lnTo>
                      <a:lnTo>
                        <a:pt x="756" y="80"/>
                      </a:lnTo>
                      <a:lnTo>
                        <a:pt x="132" y="80"/>
                      </a:lnTo>
                      <a:lnTo>
                        <a:pt x="132" y="0"/>
                      </a:lnTo>
                      <a:lnTo>
                        <a:pt x="0" y="0"/>
                      </a:lnTo>
                      <a:lnTo>
                        <a:pt x="44" y="284"/>
                      </a:lnTo>
                      <a:close/>
                    </a:path>
                  </a:pathLst>
                </a:custGeom>
                <a:solidFill>
                  <a:srgbClr val="CC99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" name="Freeform 39"/>
                <p:cNvSpPr>
                  <a:spLocks/>
                </p:cNvSpPr>
                <p:nvPr/>
              </p:nvSpPr>
              <p:spPr bwMode="auto">
                <a:xfrm>
                  <a:off x="1379538" y="4962525"/>
                  <a:ext cx="857250" cy="247650"/>
                </a:xfrm>
                <a:custGeom>
                  <a:avLst/>
                  <a:gdLst>
                    <a:gd name="T0" fmla="*/ 2147483647 w 540"/>
                    <a:gd name="T1" fmla="*/ 2147483647 h 156"/>
                    <a:gd name="T2" fmla="*/ 2147483647 w 540"/>
                    <a:gd name="T3" fmla="*/ 2147483647 h 156"/>
                    <a:gd name="T4" fmla="*/ 2147483647 w 540"/>
                    <a:gd name="T5" fmla="*/ 2147483647 h 156"/>
                    <a:gd name="T6" fmla="*/ 0 w 540"/>
                    <a:gd name="T7" fmla="*/ 0 h 156"/>
                    <a:gd name="T8" fmla="*/ 2147483647 w 540"/>
                    <a:gd name="T9" fmla="*/ 0 h 156"/>
                    <a:gd name="T10" fmla="*/ 2147483647 w 540"/>
                    <a:gd name="T11" fmla="*/ 2147483647 h 156"/>
                    <a:gd name="T12" fmla="*/ 2147483647 w 540"/>
                    <a:gd name="T13" fmla="*/ 2147483647 h 15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540" h="156">
                      <a:moveTo>
                        <a:pt x="540" y="64"/>
                      </a:moveTo>
                      <a:lnTo>
                        <a:pt x="540" y="156"/>
                      </a:lnTo>
                      <a:lnTo>
                        <a:pt x="24" y="156"/>
                      </a:lnTo>
                      <a:lnTo>
                        <a:pt x="0" y="0"/>
                      </a:lnTo>
                      <a:lnTo>
                        <a:pt x="144" y="0"/>
                      </a:lnTo>
                      <a:lnTo>
                        <a:pt x="144" y="60"/>
                      </a:lnTo>
                      <a:lnTo>
                        <a:pt x="540" y="64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" name="Freeform 40"/>
                <p:cNvSpPr>
                  <a:spLocks/>
                </p:cNvSpPr>
                <p:nvPr/>
              </p:nvSpPr>
              <p:spPr bwMode="auto">
                <a:xfrm>
                  <a:off x="1201738" y="4962525"/>
                  <a:ext cx="1981200" cy="1435100"/>
                </a:xfrm>
                <a:custGeom>
                  <a:avLst/>
                  <a:gdLst>
                    <a:gd name="T0" fmla="*/ 0 w 1248"/>
                    <a:gd name="T1" fmla="*/ 0 h 904"/>
                    <a:gd name="T2" fmla="*/ 2147483647 w 1248"/>
                    <a:gd name="T3" fmla="*/ 0 h 904"/>
                    <a:gd name="T4" fmla="*/ 2147483647 w 1248"/>
                    <a:gd name="T5" fmla="*/ 2147483647 h 904"/>
                    <a:gd name="T6" fmla="*/ 2147483647 w 1248"/>
                    <a:gd name="T7" fmla="*/ 2147483647 h 904"/>
                    <a:gd name="T8" fmla="*/ 2147483647 w 1248"/>
                    <a:gd name="T9" fmla="*/ 2147483647 h 904"/>
                    <a:gd name="T10" fmla="*/ 2147483647 w 1248"/>
                    <a:gd name="T11" fmla="*/ 2147483647 h 904"/>
                    <a:gd name="T12" fmla="*/ 2147483647 w 1248"/>
                    <a:gd name="T13" fmla="*/ 2147483647 h 904"/>
                    <a:gd name="T14" fmla="*/ 2147483647 w 1248"/>
                    <a:gd name="T15" fmla="*/ 2147483647 h 904"/>
                    <a:gd name="T16" fmla="*/ 2147483647 w 1248"/>
                    <a:gd name="T17" fmla="*/ 2147483647 h 904"/>
                    <a:gd name="T18" fmla="*/ 2147483647 w 1248"/>
                    <a:gd name="T19" fmla="*/ 2147483647 h 904"/>
                    <a:gd name="T20" fmla="*/ 0 w 1248"/>
                    <a:gd name="T21" fmla="*/ 2147483647 h 904"/>
                    <a:gd name="T22" fmla="*/ 0 w 1248"/>
                    <a:gd name="T23" fmla="*/ 0 h 90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248" h="904">
                      <a:moveTo>
                        <a:pt x="0" y="0"/>
                      </a:moveTo>
                      <a:lnTo>
                        <a:pt x="112" y="0"/>
                      </a:lnTo>
                      <a:lnTo>
                        <a:pt x="180" y="440"/>
                      </a:lnTo>
                      <a:lnTo>
                        <a:pt x="620" y="440"/>
                      </a:lnTo>
                      <a:lnTo>
                        <a:pt x="620" y="608"/>
                      </a:lnTo>
                      <a:lnTo>
                        <a:pt x="1056" y="608"/>
                      </a:lnTo>
                      <a:lnTo>
                        <a:pt x="1056" y="144"/>
                      </a:lnTo>
                      <a:lnTo>
                        <a:pt x="1192" y="176"/>
                      </a:lnTo>
                      <a:lnTo>
                        <a:pt x="1248" y="176"/>
                      </a:lnTo>
                      <a:lnTo>
                        <a:pt x="1248" y="904"/>
                      </a:lnTo>
                      <a:lnTo>
                        <a:pt x="0" y="90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2" name="Freeform 48"/>
                <p:cNvSpPr>
                  <a:spLocks/>
                </p:cNvSpPr>
                <p:nvPr/>
              </p:nvSpPr>
              <p:spPr bwMode="auto">
                <a:xfrm flipH="1">
                  <a:off x="3762375" y="5203825"/>
                  <a:ext cx="1214438" cy="450850"/>
                </a:xfrm>
                <a:custGeom>
                  <a:avLst/>
                  <a:gdLst>
                    <a:gd name="T0" fmla="*/ 2147483647 w 756"/>
                    <a:gd name="T1" fmla="*/ 2147483647 h 284"/>
                    <a:gd name="T2" fmla="*/ 2147483647 w 756"/>
                    <a:gd name="T3" fmla="*/ 2147483647 h 284"/>
                    <a:gd name="T4" fmla="*/ 2147483647 w 756"/>
                    <a:gd name="T5" fmla="*/ 2147483647 h 284"/>
                    <a:gd name="T6" fmla="*/ 2147483647 w 756"/>
                    <a:gd name="T7" fmla="*/ 2147483647 h 284"/>
                    <a:gd name="T8" fmla="*/ 2147483647 w 756"/>
                    <a:gd name="T9" fmla="*/ 0 h 284"/>
                    <a:gd name="T10" fmla="*/ 0 w 756"/>
                    <a:gd name="T11" fmla="*/ 0 h 284"/>
                    <a:gd name="T12" fmla="*/ 2147483647 w 756"/>
                    <a:gd name="T13" fmla="*/ 2147483647 h 2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56" h="284">
                      <a:moveTo>
                        <a:pt x="44" y="284"/>
                      </a:moveTo>
                      <a:lnTo>
                        <a:pt x="756" y="284"/>
                      </a:lnTo>
                      <a:lnTo>
                        <a:pt x="756" y="80"/>
                      </a:lnTo>
                      <a:lnTo>
                        <a:pt x="132" y="80"/>
                      </a:lnTo>
                      <a:lnTo>
                        <a:pt x="132" y="0"/>
                      </a:lnTo>
                      <a:lnTo>
                        <a:pt x="0" y="0"/>
                      </a:lnTo>
                      <a:lnTo>
                        <a:pt x="44" y="284"/>
                      </a:lnTo>
                      <a:close/>
                    </a:path>
                  </a:pathLst>
                </a:custGeom>
                <a:solidFill>
                  <a:srgbClr val="CC99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3" name="Freeform 49"/>
                <p:cNvSpPr>
                  <a:spLocks/>
                </p:cNvSpPr>
                <p:nvPr/>
              </p:nvSpPr>
              <p:spPr bwMode="auto">
                <a:xfrm flipH="1">
                  <a:off x="4148138" y="4962525"/>
                  <a:ext cx="868362" cy="247650"/>
                </a:xfrm>
                <a:custGeom>
                  <a:avLst/>
                  <a:gdLst>
                    <a:gd name="T0" fmla="*/ 2147483647 w 540"/>
                    <a:gd name="T1" fmla="*/ 2147483647 h 156"/>
                    <a:gd name="T2" fmla="*/ 2147483647 w 540"/>
                    <a:gd name="T3" fmla="*/ 2147483647 h 156"/>
                    <a:gd name="T4" fmla="*/ 2147483647 w 540"/>
                    <a:gd name="T5" fmla="*/ 2147483647 h 156"/>
                    <a:gd name="T6" fmla="*/ 0 w 540"/>
                    <a:gd name="T7" fmla="*/ 0 h 156"/>
                    <a:gd name="T8" fmla="*/ 2147483647 w 540"/>
                    <a:gd name="T9" fmla="*/ 0 h 156"/>
                    <a:gd name="T10" fmla="*/ 2147483647 w 540"/>
                    <a:gd name="T11" fmla="*/ 2147483647 h 156"/>
                    <a:gd name="T12" fmla="*/ 2147483647 w 540"/>
                    <a:gd name="T13" fmla="*/ 2147483647 h 15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540" h="156">
                      <a:moveTo>
                        <a:pt x="540" y="64"/>
                      </a:moveTo>
                      <a:lnTo>
                        <a:pt x="540" y="156"/>
                      </a:lnTo>
                      <a:lnTo>
                        <a:pt x="24" y="156"/>
                      </a:lnTo>
                      <a:lnTo>
                        <a:pt x="0" y="0"/>
                      </a:lnTo>
                      <a:lnTo>
                        <a:pt x="144" y="0"/>
                      </a:lnTo>
                      <a:lnTo>
                        <a:pt x="144" y="60"/>
                      </a:lnTo>
                      <a:lnTo>
                        <a:pt x="540" y="64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4" name="Freeform 50"/>
                <p:cNvSpPr>
                  <a:spLocks/>
                </p:cNvSpPr>
                <p:nvPr/>
              </p:nvSpPr>
              <p:spPr bwMode="auto">
                <a:xfrm flipH="1">
                  <a:off x="3189288" y="4962525"/>
                  <a:ext cx="2006600" cy="1435100"/>
                </a:xfrm>
                <a:custGeom>
                  <a:avLst/>
                  <a:gdLst>
                    <a:gd name="T0" fmla="*/ 0 w 1248"/>
                    <a:gd name="T1" fmla="*/ 0 h 904"/>
                    <a:gd name="T2" fmla="*/ 2147483647 w 1248"/>
                    <a:gd name="T3" fmla="*/ 0 h 904"/>
                    <a:gd name="T4" fmla="*/ 2147483647 w 1248"/>
                    <a:gd name="T5" fmla="*/ 2147483647 h 904"/>
                    <a:gd name="T6" fmla="*/ 2147483647 w 1248"/>
                    <a:gd name="T7" fmla="*/ 2147483647 h 904"/>
                    <a:gd name="T8" fmla="*/ 2147483647 w 1248"/>
                    <a:gd name="T9" fmla="*/ 2147483647 h 904"/>
                    <a:gd name="T10" fmla="*/ 2147483647 w 1248"/>
                    <a:gd name="T11" fmla="*/ 2147483647 h 904"/>
                    <a:gd name="T12" fmla="*/ 2147483647 w 1248"/>
                    <a:gd name="T13" fmla="*/ 2147483647 h 904"/>
                    <a:gd name="T14" fmla="*/ 2147483647 w 1248"/>
                    <a:gd name="T15" fmla="*/ 2147483647 h 904"/>
                    <a:gd name="T16" fmla="*/ 2147483647 w 1248"/>
                    <a:gd name="T17" fmla="*/ 2147483647 h 904"/>
                    <a:gd name="T18" fmla="*/ 2147483647 w 1248"/>
                    <a:gd name="T19" fmla="*/ 2147483647 h 904"/>
                    <a:gd name="T20" fmla="*/ 0 w 1248"/>
                    <a:gd name="T21" fmla="*/ 2147483647 h 904"/>
                    <a:gd name="T22" fmla="*/ 0 w 1248"/>
                    <a:gd name="T23" fmla="*/ 0 h 90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248" h="904">
                      <a:moveTo>
                        <a:pt x="0" y="0"/>
                      </a:moveTo>
                      <a:lnTo>
                        <a:pt x="112" y="0"/>
                      </a:lnTo>
                      <a:lnTo>
                        <a:pt x="180" y="440"/>
                      </a:lnTo>
                      <a:lnTo>
                        <a:pt x="620" y="440"/>
                      </a:lnTo>
                      <a:lnTo>
                        <a:pt x="620" y="608"/>
                      </a:lnTo>
                      <a:lnTo>
                        <a:pt x="1056" y="608"/>
                      </a:lnTo>
                      <a:lnTo>
                        <a:pt x="1056" y="144"/>
                      </a:lnTo>
                      <a:lnTo>
                        <a:pt x="1192" y="176"/>
                      </a:lnTo>
                      <a:lnTo>
                        <a:pt x="1248" y="176"/>
                      </a:lnTo>
                      <a:lnTo>
                        <a:pt x="1248" y="904"/>
                      </a:lnTo>
                      <a:lnTo>
                        <a:pt x="0" y="90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5" name="Freeform 51"/>
                <p:cNvSpPr>
                  <a:spLocks/>
                </p:cNvSpPr>
                <p:nvPr/>
              </p:nvSpPr>
              <p:spPr bwMode="auto">
                <a:xfrm flipH="1">
                  <a:off x="3305175" y="3625850"/>
                  <a:ext cx="1897062" cy="1441450"/>
                </a:xfrm>
                <a:custGeom>
                  <a:avLst/>
                  <a:gdLst>
                    <a:gd name="T0" fmla="*/ 2147483647 w 1180"/>
                    <a:gd name="T1" fmla="*/ 0 h 908"/>
                    <a:gd name="T2" fmla="*/ 2147483647 w 1180"/>
                    <a:gd name="T3" fmla="*/ 0 h 908"/>
                    <a:gd name="T4" fmla="*/ 2147483647 w 1180"/>
                    <a:gd name="T5" fmla="*/ 2147483647 h 908"/>
                    <a:gd name="T6" fmla="*/ 2147483647 w 1180"/>
                    <a:gd name="T7" fmla="*/ 2147483647 h 908"/>
                    <a:gd name="T8" fmla="*/ 2147483647 w 1180"/>
                    <a:gd name="T9" fmla="*/ 2147483647 h 908"/>
                    <a:gd name="T10" fmla="*/ 0 w 1180"/>
                    <a:gd name="T11" fmla="*/ 2147483647 h 908"/>
                    <a:gd name="T12" fmla="*/ 2147483647 w 1180"/>
                    <a:gd name="T13" fmla="*/ 0 h 90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180" h="908">
                      <a:moveTo>
                        <a:pt x="8" y="0"/>
                      </a:moveTo>
                      <a:lnTo>
                        <a:pt x="1180" y="0"/>
                      </a:lnTo>
                      <a:lnTo>
                        <a:pt x="1180" y="884"/>
                      </a:lnTo>
                      <a:lnTo>
                        <a:pt x="1056" y="908"/>
                      </a:lnTo>
                      <a:lnTo>
                        <a:pt x="1056" y="836"/>
                      </a:lnTo>
                      <a:lnTo>
                        <a:pt x="0" y="836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</p:grpSp>
      <p:sp>
        <p:nvSpPr>
          <p:cNvPr id="7" name="Ellipse 6"/>
          <p:cNvSpPr/>
          <p:nvPr/>
        </p:nvSpPr>
        <p:spPr>
          <a:xfrm>
            <a:off x="1835696" y="4365104"/>
            <a:ext cx="432048" cy="36004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1835696" y="5013176"/>
            <a:ext cx="360040" cy="36004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/>
          <p:cNvSpPr/>
          <p:nvPr/>
        </p:nvSpPr>
        <p:spPr>
          <a:xfrm>
            <a:off x="5652120" y="4581128"/>
            <a:ext cx="360040" cy="36004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/>
          <p:cNvSpPr/>
          <p:nvPr/>
        </p:nvSpPr>
        <p:spPr>
          <a:xfrm>
            <a:off x="5724128" y="5085184"/>
            <a:ext cx="288032" cy="288032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1" name="Connecteur droit 40"/>
          <p:cNvCxnSpPr>
            <a:stCxn id="7" idx="6"/>
          </p:cNvCxnSpPr>
          <p:nvPr/>
        </p:nvCxnSpPr>
        <p:spPr>
          <a:xfrm flipV="1">
            <a:off x="2267744" y="4509120"/>
            <a:ext cx="648072" cy="3600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>
            <a:off x="2195736" y="5301208"/>
            <a:ext cx="792088" cy="2520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>
            <a:stCxn id="38" idx="7"/>
          </p:cNvCxnSpPr>
          <p:nvPr/>
        </p:nvCxnSpPr>
        <p:spPr>
          <a:xfrm flipV="1">
            <a:off x="5959433" y="4293096"/>
            <a:ext cx="1420879" cy="340759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>
            <a:stCxn id="39" idx="6"/>
          </p:cNvCxnSpPr>
          <p:nvPr/>
        </p:nvCxnSpPr>
        <p:spPr>
          <a:xfrm>
            <a:off x="6012160" y="5229200"/>
            <a:ext cx="1080120" cy="288032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/>
          <p:cNvSpPr txBox="1"/>
          <p:nvPr/>
        </p:nvSpPr>
        <p:spPr>
          <a:xfrm>
            <a:off x="2987824" y="3861048"/>
            <a:ext cx="1368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Eras Bold ITC" panose="020B0907030504020204" pitchFamily="34" charset="0"/>
              </a:rPr>
              <a:t>Potentiel </a:t>
            </a:r>
            <a:r>
              <a:rPr lang="fr-FR" sz="1400" dirty="0" err="1">
                <a:latin typeface="Eras Bold ITC" panose="020B0907030504020204" pitchFamily="34" charset="0"/>
              </a:rPr>
              <a:t>Stucture</a:t>
            </a:r>
            <a:r>
              <a:rPr lang="fr-FR" sz="1400" dirty="0">
                <a:latin typeface="Eras Bold ITC" panose="020B0907030504020204" pitchFamily="34" charset="0"/>
              </a:rPr>
              <a:t> </a:t>
            </a:r>
            <a:r>
              <a:rPr lang="fr-FR" sz="1400" dirty="0" err="1">
                <a:latin typeface="Eras Bold ITC" panose="020B0907030504020204" pitchFamily="34" charset="0"/>
              </a:rPr>
              <a:t>defects</a:t>
            </a:r>
            <a:r>
              <a:rPr lang="fr-FR" sz="1400" dirty="0">
                <a:latin typeface="Eras Bold ITC" panose="020B0907030504020204" pitchFamily="34" charset="0"/>
              </a:rPr>
              <a:t> </a:t>
            </a:r>
            <a:r>
              <a:rPr lang="fr-FR" sz="1400" dirty="0" err="1">
                <a:latin typeface="Eras Bold ITC" panose="020B0907030504020204" pitchFamily="34" charset="0"/>
              </a:rPr>
              <a:t>here</a:t>
            </a:r>
            <a:endParaRPr lang="fr-FR" sz="1400" dirty="0">
              <a:latin typeface="Eras Bold ITC" panose="020B0907030504020204" pitchFamily="34" charset="0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3059832" y="5157192"/>
            <a:ext cx="15841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Eras Bold ITC" panose="020B0907030504020204" pitchFamily="34" charset="0"/>
              </a:rPr>
              <a:t>Optimal </a:t>
            </a:r>
            <a:r>
              <a:rPr lang="fr-FR" sz="1400" dirty="0" err="1">
                <a:latin typeface="Eras Bold ITC" panose="020B0907030504020204" pitchFamily="34" charset="0"/>
              </a:rPr>
              <a:t>characteristics</a:t>
            </a:r>
            <a:r>
              <a:rPr lang="fr-FR" sz="1400" dirty="0">
                <a:latin typeface="Eras Bold ITC" panose="020B0907030504020204" pitchFamily="34" charset="0"/>
              </a:rPr>
              <a:t> </a:t>
            </a:r>
            <a:r>
              <a:rPr lang="fr-FR" sz="1400" dirty="0" err="1">
                <a:latin typeface="Eras Bold ITC" panose="020B0907030504020204" pitchFamily="34" charset="0"/>
              </a:rPr>
              <a:t>there</a:t>
            </a:r>
            <a:endParaRPr lang="fr-FR" sz="1400" dirty="0">
              <a:latin typeface="Eras Bold ITC" panose="020B0907030504020204" pitchFamily="34" charset="0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7452320" y="3861048"/>
            <a:ext cx="1440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Eras Bold ITC" panose="020B0907030504020204" pitchFamily="34" charset="0"/>
              </a:rPr>
              <a:t>Potentiel structure </a:t>
            </a:r>
            <a:r>
              <a:rPr lang="fr-FR" sz="1400" dirty="0" err="1">
                <a:latin typeface="Eras Bold ITC" panose="020B0907030504020204" pitchFamily="34" charset="0"/>
              </a:rPr>
              <a:t>defects</a:t>
            </a:r>
            <a:r>
              <a:rPr lang="fr-FR" sz="1400" dirty="0">
                <a:latin typeface="Eras Bold ITC" panose="020B0907030504020204" pitchFamily="34" charset="0"/>
              </a:rPr>
              <a:t> </a:t>
            </a:r>
            <a:r>
              <a:rPr lang="fr-FR" sz="1400" dirty="0" err="1">
                <a:latin typeface="Eras Bold ITC" panose="020B0907030504020204" pitchFamily="34" charset="0"/>
              </a:rPr>
              <a:t>here</a:t>
            </a:r>
            <a:endParaRPr lang="fr-FR" sz="1400" dirty="0">
              <a:latin typeface="Eras Bold ITC" panose="020B0907030504020204" pitchFamily="34" charset="0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7164288" y="5085184"/>
            <a:ext cx="15121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Eras Bold ITC" panose="020B0907030504020204" pitchFamily="34" charset="0"/>
              </a:rPr>
              <a:t>Optimal </a:t>
            </a:r>
            <a:r>
              <a:rPr lang="fr-FR" sz="1400" dirty="0" err="1">
                <a:latin typeface="Eras Bold ITC" panose="020B0907030504020204" pitchFamily="34" charset="0"/>
              </a:rPr>
              <a:t>characteristics</a:t>
            </a:r>
            <a:r>
              <a:rPr lang="fr-FR" sz="1400" dirty="0">
                <a:latin typeface="Eras Bold ITC" panose="020B0907030504020204" pitchFamily="34" charset="0"/>
              </a:rPr>
              <a:t> </a:t>
            </a:r>
            <a:r>
              <a:rPr lang="fr-FR" sz="1400" dirty="0" err="1">
                <a:latin typeface="Eras Bold ITC" panose="020B0907030504020204" pitchFamily="34" charset="0"/>
              </a:rPr>
              <a:t>there</a:t>
            </a:r>
            <a:endParaRPr lang="fr-FR" sz="1400" dirty="0">
              <a:latin typeface="Eras Bold ITC" panose="020B0907030504020204" pitchFamily="34" charset="0"/>
            </a:endParaRP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2" t="690" r="8573" b="-1"/>
          <a:stretch/>
        </p:blipFill>
        <p:spPr>
          <a:xfrm>
            <a:off x="7097486" y="2859314"/>
            <a:ext cx="1654628" cy="916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8" t="-1146" r="10170"/>
          <a:stretch/>
        </p:blipFill>
        <p:spPr>
          <a:xfrm>
            <a:off x="7010399" y="609600"/>
            <a:ext cx="1727201" cy="979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Imag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0" t="1320" r="11367"/>
          <a:stretch/>
        </p:blipFill>
        <p:spPr>
          <a:xfrm>
            <a:off x="6647543" y="1785258"/>
            <a:ext cx="1654628" cy="930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4316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C8F7-20DD-46A0-A75C-AABC0FCEA2D8}" type="slidenum">
              <a:rPr lang="fr-FR" smtClean="0"/>
              <a:t>2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83568" y="332656"/>
            <a:ext cx="8460432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11560" y="6309320"/>
            <a:ext cx="7992888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16632"/>
            <a:ext cx="1765586" cy="589447"/>
          </a:xfrm>
          <a:prstGeom prst="rect">
            <a:avLst/>
          </a:prstGeom>
        </p:spPr>
      </p:pic>
      <p:pic>
        <p:nvPicPr>
          <p:cNvPr id="9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4667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pic>
        <p:nvPicPr>
          <p:cNvPr id="10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7" y="6165304"/>
            <a:ext cx="468313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187624" y="1412776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3600" dirty="0">
                <a:solidFill>
                  <a:srgbClr val="00B0F0"/>
                </a:solidFill>
                <a:latin typeface="Eras Bold ITC" panose="020B0907030504020204" pitchFamily="34" charset="0"/>
              </a:rPr>
              <a:t>AGENDA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843808" y="3356992"/>
            <a:ext cx="6696744" cy="22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spcBef>
                <a:spcPct val="20000"/>
              </a:spcBef>
              <a:buFont typeface="+mj-lt"/>
              <a:buAutoNum type="arabicPeriod"/>
            </a:pPr>
            <a:r>
              <a:rPr lang="en-GB" altLang="fr-FR" sz="2400" dirty="0">
                <a:solidFill>
                  <a:srgbClr val="00B0F0"/>
                </a:solidFill>
                <a:latin typeface="Eras Bold ITC" panose="020B0907030504020204" pitchFamily="34" charset="0"/>
              </a:rPr>
              <a:t>GENERAL PRESENTATION</a:t>
            </a:r>
          </a:p>
          <a:p>
            <a:pPr marL="800100" lvl="1" indent="-342900" algn="ctr">
              <a:spcBef>
                <a:spcPct val="20000"/>
              </a:spcBef>
              <a:buFont typeface="+mj-lt"/>
              <a:buAutoNum type="arabicPeriod"/>
            </a:pPr>
            <a:endParaRPr lang="en-GB" altLang="fr-FR" sz="2400" dirty="0">
              <a:solidFill>
                <a:srgbClr val="00B0F0"/>
              </a:solidFill>
              <a:latin typeface="Eras Bold ITC" panose="020B0907030504020204" pitchFamily="34" charset="0"/>
            </a:endParaRPr>
          </a:p>
          <a:p>
            <a:pPr marL="342900" indent="-342900" algn="ctr">
              <a:spcBef>
                <a:spcPct val="20000"/>
              </a:spcBef>
              <a:buFont typeface="+mj-lt"/>
              <a:buAutoNum type="arabicPeriod"/>
            </a:pPr>
            <a:r>
              <a:rPr lang="en-GB" altLang="fr-FR" sz="2400" dirty="0">
                <a:solidFill>
                  <a:srgbClr val="00B0F0"/>
                </a:solidFill>
                <a:latin typeface="Eras Bold ITC" panose="020B0907030504020204" pitchFamily="34" charset="0"/>
              </a:rPr>
              <a:t>PRODUCTION MEANS</a:t>
            </a:r>
          </a:p>
          <a:p>
            <a:pPr marL="342900" indent="-342900" algn="ctr">
              <a:spcBef>
                <a:spcPct val="20000"/>
              </a:spcBef>
              <a:buFont typeface="+mj-lt"/>
              <a:buAutoNum type="arabicPeriod"/>
            </a:pPr>
            <a:endParaRPr lang="en-GB" altLang="fr-FR" sz="2400" dirty="0">
              <a:solidFill>
                <a:srgbClr val="00B0F0"/>
              </a:solidFill>
              <a:latin typeface="Eras Bold ITC" panose="020B0907030504020204" pitchFamily="34" charset="0"/>
            </a:endParaRPr>
          </a:p>
          <a:p>
            <a:pPr marL="342900" indent="-342900" algn="ctr">
              <a:spcBef>
                <a:spcPct val="20000"/>
              </a:spcBef>
              <a:buFont typeface="+mj-lt"/>
              <a:buAutoNum type="arabicPeriod"/>
            </a:pPr>
            <a:r>
              <a:rPr lang="en-GB" altLang="fr-FR" sz="2400" dirty="0">
                <a:solidFill>
                  <a:srgbClr val="00B0F0"/>
                </a:solidFill>
                <a:latin typeface="Eras Bold ITC" panose="020B0907030504020204" pitchFamily="34" charset="0"/>
              </a:rPr>
              <a:t>OPEN Q/A</a:t>
            </a:r>
          </a:p>
        </p:txBody>
      </p:sp>
      <p:pic>
        <p:nvPicPr>
          <p:cNvPr id="20484" name="Picture 4" descr="Fiday Gestion Chassey-les-Scey (70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01008"/>
            <a:ext cx="2247900" cy="203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Fiday Gestion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AutoShape 8" descr="Fiday Gestion - Home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490" name="Picture 10" descr="Automobile et solutions de Mobilité en Bourgogne-Franche-Comté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908720"/>
            <a:ext cx="2505075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791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C8F7-20DD-46A0-A75C-AABC0FCEA2D8}" type="slidenum">
              <a:rPr lang="fr-FR" smtClean="0"/>
              <a:t>20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83568" y="332656"/>
            <a:ext cx="8460432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11560" y="6309320"/>
            <a:ext cx="7992888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16632"/>
            <a:ext cx="1765586" cy="589447"/>
          </a:xfrm>
          <a:prstGeom prst="rect">
            <a:avLst/>
          </a:prstGeom>
        </p:spPr>
      </p:pic>
      <p:pic>
        <p:nvPicPr>
          <p:cNvPr id="9" name="Picture 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65304"/>
            <a:ext cx="4667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pic>
        <p:nvPicPr>
          <p:cNvPr id="10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7" y="6165304"/>
            <a:ext cx="468313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sp>
        <p:nvSpPr>
          <p:cNvPr id="11" name="Titre 1"/>
          <p:cNvSpPr txBox="1">
            <a:spLocks/>
          </p:cNvSpPr>
          <p:nvPr/>
        </p:nvSpPr>
        <p:spPr bwMode="auto">
          <a:xfrm>
            <a:off x="-33144" y="620688"/>
            <a:ext cx="89154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dirty="0">
                <a:solidFill>
                  <a:srgbClr val="00B0F0"/>
                </a:solidFill>
                <a:latin typeface="Eras Bold ITC" panose="020B0907030504020204" pitchFamily="34" charset="0"/>
              </a:rPr>
              <a:t>GREEN SAND CASTING</a:t>
            </a:r>
          </a:p>
        </p:txBody>
      </p:sp>
      <p:pic>
        <p:nvPicPr>
          <p:cNvPr id="13" name="Picture 2" descr="D:\documents\mservidio\Fiday\Présentation\Photos_Fiday\2010_02_11_IMG_001961_DxO_raw_fina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8"/>
            <a:ext cx="2700338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63" y="2874963"/>
            <a:ext cx="2209800" cy="1441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e 19"/>
          <p:cNvGrpSpPr>
            <a:grpSpLocks/>
          </p:cNvGrpSpPr>
          <p:nvPr/>
        </p:nvGrpSpPr>
        <p:grpSpPr bwMode="auto">
          <a:xfrm>
            <a:off x="4427984" y="4365104"/>
            <a:ext cx="2339710" cy="1008112"/>
            <a:chOff x="5788264" y="5301208"/>
            <a:chExt cx="3565274" cy="1181745"/>
          </a:xfrm>
        </p:grpSpPr>
        <p:pic>
          <p:nvPicPr>
            <p:cNvPr id="16" name="Picture 16" descr="20525 c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8264" y="5301208"/>
              <a:ext cx="1900323" cy="11817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5" descr="20525 c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9304" y="5310981"/>
              <a:ext cx="1664234" cy="11719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7" descr="D:\documents\mservidio\Fiday\Présentation\Photos_Fiday\2010_02_11_IMG_002547_DxO_raw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229200"/>
            <a:ext cx="1445085" cy="963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7812360" y="1196752"/>
            <a:ext cx="1224136" cy="1224137"/>
          </a:xfrm>
          <a:prstGeom prst="rect">
            <a:avLst/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8100392" y="1556792"/>
            <a:ext cx="648072" cy="5760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7" name="Flèche droite 26"/>
          <p:cNvSpPr/>
          <p:nvPr/>
        </p:nvSpPr>
        <p:spPr>
          <a:xfrm rot="10800000">
            <a:off x="8748464" y="1772816"/>
            <a:ext cx="287337" cy="180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9" name="Flèche droite 28"/>
          <p:cNvSpPr/>
          <p:nvPr/>
        </p:nvSpPr>
        <p:spPr>
          <a:xfrm rot="5400000">
            <a:off x="8263234" y="1321942"/>
            <a:ext cx="287338" cy="180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0" name="Flèche droite 29"/>
          <p:cNvSpPr/>
          <p:nvPr/>
        </p:nvSpPr>
        <p:spPr>
          <a:xfrm rot="16200000">
            <a:off x="8263235" y="2186037"/>
            <a:ext cx="287337" cy="180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1" name="Flèche droite 30"/>
          <p:cNvSpPr/>
          <p:nvPr/>
        </p:nvSpPr>
        <p:spPr>
          <a:xfrm>
            <a:off x="7812360" y="1772816"/>
            <a:ext cx="287338" cy="180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2" name="Flèche droite 31"/>
          <p:cNvSpPr/>
          <p:nvPr/>
        </p:nvSpPr>
        <p:spPr>
          <a:xfrm rot="9000000">
            <a:off x="8630445" y="1400479"/>
            <a:ext cx="287338" cy="180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3" name="Flèche droite 32"/>
          <p:cNvSpPr/>
          <p:nvPr/>
        </p:nvSpPr>
        <p:spPr>
          <a:xfrm rot="13500000">
            <a:off x="8625559" y="2136727"/>
            <a:ext cx="288925" cy="179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4" name="Flèche droite 33"/>
          <p:cNvSpPr/>
          <p:nvPr/>
        </p:nvSpPr>
        <p:spPr>
          <a:xfrm rot="2700000">
            <a:off x="7905480" y="1416648"/>
            <a:ext cx="288925" cy="179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5" name="Flèche droite 34"/>
          <p:cNvSpPr/>
          <p:nvPr/>
        </p:nvSpPr>
        <p:spPr>
          <a:xfrm rot="18900000">
            <a:off x="7906273" y="2135934"/>
            <a:ext cx="287337" cy="180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395536" y="1124744"/>
            <a:ext cx="5112568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fr-FR" sz="1400" dirty="0">
                <a:latin typeface="Eras Bold ITC" panose="020B0907030504020204" pitchFamily="34" charset="0"/>
              </a:rPr>
              <a:t>Use of square boxes for symmetry, ensuring homogeneous behavior</a:t>
            </a: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altLang="fr-FR" sz="1400" dirty="0">
                <a:latin typeface="Eras Bold ITC" panose="020B0907030504020204" pitchFamily="34" charset="0"/>
              </a:rPr>
              <a:t>750 x 750 x (2x320) mm</a:t>
            </a: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altLang="fr-FR" sz="1400" dirty="0">
                <a:latin typeface="Eras Bold ITC" panose="020B0907030504020204" pitchFamily="34" charset="0"/>
              </a:rPr>
              <a:t>“</a:t>
            </a:r>
            <a:r>
              <a:rPr lang="en-US" altLang="fr-FR" sz="1400" dirty="0" err="1">
                <a:latin typeface="Eras Bold ITC" panose="020B0907030504020204" pitchFamily="34" charset="0"/>
              </a:rPr>
              <a:t>Autobalacing</a:t>
            </a:r>
            <a:r>
              <a:rPr lang="en-US" altLang="fr-FR" sz="1400" dirty="0">
                <a:latin typeface="Eras Bold ITC" panose="020B0907030504020204" pitchFamily="34" charset="0"/>
              </a:rPr>
              <a:t>”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altLang="fr-FR" sz="1400" dirty="0">
              <a:latin typeface="Eras Bold ITC" panose="020B090703050402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fr-FR" sz="1400" dirty="0" err="1">
                <a:latin typeface="Eras Bold ITC" panose="020B0907030504020204" pitchFamily="34" charset="0"/>
              </a:rPr>
              <a:t>Codesign</a:t>
            </a:r>
            <a:endParaRPr lang="en-US" altLang="fr-FR" sz="1400" dirty="0">
              <a:latin typeface="Eras Bold ITC" panose="020B0907030504020204" pitchFamily="34" charset="0"/>
            </a:endParaRP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altLang="fr-FR" sz="1400" dirty="0">
                <a:latin typeface="Eras Bold ITC" panose="020B0907030504020204" pitchFamily="34" charset="0"/>
              </a:rPr>
              <a:t>Chemical analysis optimization (alloy content)</a:t>
            </a: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altLang="fr-FR" sz="1400" dirty="0">
                <a:latin typeface="Eras Bold ITC" panose="020B0907030504020204" pitchFamily="34" charset="0"/>
              </a:rPr>
              <a:t>Dimensional optimization</a:t>
            </a: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altLang="fr-FR" sz="1400" dirty="0">
                <a:latin typeface="Eras Bold ITC" panose="020B0907030504020204" pitchFamily="34" charset="0"/>
              </a:rPr>
              <a:t>2 per </a:t>
            </a:r>
            <a:r>
              <a:rPr lang="en-US" altLang="fr-FR" sz="1400" dirty="0" err="1">
                <a:latin typeface="Eras Bold ITC" panose="020B0907030504020204" pitchFamily="34" charset="0"/>
              </a:rPr>
              <a:t>mould</a:t>
            </a:r>
            <a:r>
              <a:rPr lang="en-US" altLang="fr-FR" sz="1400" dirty="0">
                <a:latin typeface="Eras Bold ITC" panose="020B0907030504020204" pitchFamily="34" charset="0"/>
              </a:rPr>
              <a:t> 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altLang="fr-FR" sz="1400" dirty="0">
              <a:latin typeface="Eras Bold ITC" panose="020B090703050402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fr-FR" sz="1400" dirty="0">
                <a:latin typeface="Eras Bold ITC" panose="020B0907030504020204" pitchFamily="34" charset="0"/>
              </a:rPr>
              <a:t>Miscellaneous</a:t>
            </a: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altLang="fr-FR" sz="1400" dirty="0">
                <a:latin typeface="Eras Bold ITC" panose="020B0907030504020204" pitchFamily="34" charset="0"/>
              </a:rPr>
              <a:t>ABS teeth from Green sand or Core</a:t>
            </a: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altLang="fr-FR" sz="1400" dirty="0">
                <a:latin typeface="Eras Bold ITC" panose="020B0907030504020204" pitchFamily="34" charset="0"/>
              </a:rPr>
              <a:t>Testing devices</a:t>
            </a: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altLang="fr-FR" sz="1400" dirty="0" err="1">
                <a:latin typeface="Eras Bold ITC" panose="020B0907030504020204" pitchFamily="34" charset="0"/>
              </a:rPr>
              <a:t>Ligther</a:t>
            </a:r>
            <a:r>
              <a:rPr lang="en-US" altLang="fr-FR" sz="1400" dirty="0">
                <a:latin typeface="Eras Bold ITC" panose="020B0907030504020204" pitchFamily="34" charset="0"/>
              </a:rPr>
              <a:t> Rotors development</a:t>
            </a:r>
          </a:p>
          <a:p>
            <a:pPr lvl="1">
              <a:spcBef>
                <a:spcPct val="50000"/>
              </a:spcBef>
              <a:buFontTx/>
              <a:buChar char="–"/>
            </a:pPr>
            <a:r>
              <a:rPr lang="en-US" altLang="fr-FR" sz="1400" dirty="0">
                <a:latin typeface="Eras Bold ITC" panose="020B0907030504020204" pitchFamily="34" charset="0"/>
              </a:rPr>
              <a:t>Computerized process</a:t>
            </a:r>
          </a:p>
          <a:p>
            <a:pPr lvl="1">
              <a:spcBef>
                <a:spcPct val="50000"/>
              </a:spcBef>
              <a:buFontTx/>
              <a:buChar char="–"/>
            </a:pPr>
            <a:endParaRPr lang="en-US" altLang="fr-FR" sz="1600" b="1" i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35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C8F7-20DD-46A0-A75C-AABC0FCEA2D8}" type="slidenum">
              <a:rPr lang="fr-FR" smtClean="0"/>
              <a:t>21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83568" y="332656"/>
            <a:ext cx="8460432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11560" y="6309320"/>
            <a:ext cx="7992888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16632"/>
            <a:ext cx="1765586" cy="589447"/>
          </a:xfrm>
          <a:prstGeom prst="rect">
            <a:avLst/>
          </a:prstGeom>
        </p:spPr>
      </p:pic>
      <p:pic>
        <p:nvPicPr>
          <p:cNvPr id="9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65304"/>
            <a:ext cx="4667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pic>
        <p:nvPicPr>
          <p:cNvPr id="10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7" y="6165304"/>
            <a:ext cx="468313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5580112" y="4653136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fr-FR" sz="4000" dirty="0">
                <a:solidFill>
                  <a:schemeClr val="bg1"/>
                </a:solidFill>
                <a:latin typeface="Eras Bold ITC" panose="020B0907030504020204" pitchFamily="34" charset="0"/>
              </a:rPr>
              <a:t>Q/A ?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92696"/>
            <a:ext cx="7176796" cy="5382597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300192" y="5085184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>
                <a:latin typeface="Eras Bold ITC" panose="020B0907030504020204" pitchFamily="34" charset="0"/>
              </a:rPr>
              <a:t>Q/A?</a:t>
            </a:r>
          </a:p>
        </p:txBody>
      </p:sp>
    </p:spTree>
    <p:extLst>
      <p:ext uri="{BB962C8B-B14F-4D97-AF65-F5344CB8AC3E}">
        <p14:creationId xmlns:p14="http://schemas.microsoft.com/office/powerpoint/2010/main" val="2018567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C8F7-20DD-46A0-A75C-AABC0FCEA2D8}" type="slidenum">
              <a:rPr lang="fr-FR" smtClean="0"/>
              <a:t>3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83568" y="332656"/>
            <a:ext cx="8460432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11560" y="6309320"/>
            <a:ext cx="7992888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16632"/>
            <a:ext cx="1765586" cy="589447"/>
          </a:xfrm>
          <a:prstGeom prst="rect">
            <a:avLst/>
          </a:prstGeom>
        </p:spPr>
      </p:pic>
      <p:pic>
        <p:nvPicPr>
          <p:cNvPr id="9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65304"/>
            <a:ext cx="4667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pic>
        <p:nvPicPr>
          <p:cNvPr id="10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7" y="6165304"/>
            <a:ext cx="468313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9967" y="5733256"/>
            <a:ext cx="91440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fr-FR" dirty="0">
                <a:latin typeface="Eras Bold ITC" panose="020B0907030504020204" pitchFamily="34" charset="0"/>
              </a:rPr>
              <a:t>Your partner for high quality brake drums, discs &amp; flywheels parts in grey iron.</a:t>
            </a:r>
          </a:p>
          <a:p>
            <a:pPr algn="ctr">
              <a:spcBef>
                <a:spcPct val="20000"/>
              </a:spcBef>
            </a:pPr>
            <a:endParaRPr lang="en-GB" altLang="fr-FR" dirty="0">
              <a:solidFill>
                <a:srgbClr val="0099CC"/>
              </a:solidFill>
              <a:latin typeface="Eras Bold ITC" panose="020B0907030504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19672" y="476672"/>
            <a:ext cx="60805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Font typeface="+mj-lt"/>
              <a:buAutoNum type="arabicPeriod"/>
            </a:pPr>
            <a:r>
              <a:rPr lang="en-GB" altLang="fr-FR" sz="3200" dirty="0">
                <a:solidFill>
                  <a:srgbClr val="0099CC"/>
                </a:solidFill>
                <a:latin typeface="Eras Bold ITC" panose="020B0907030504020204" pitchFamily="34" charset="0"/>
              </a:rPr>
              <a:t>GENERAL PRESENTATION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0" t="1320" r="11367"/>
          <a:stretch/>
        </p:blipFill>
        <p:spPr>
          <a:xfrm>
            <a:off x="867717" y="1268760"/>
            <a:ext cx="7551753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1914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C8F7-20DD-46A0-A75C-AABC0FCEA2D8}" type="slidenum">
              <a:rPr lang="fr-FR" smtClean="0"/>
              <a:t>4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83568" y="332656"/>
            <a:ext cx="8460432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83568" y="6309320"/>
            <a:ext cx="7992888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16632"/>
            <a:ext cx="1765586" cy="589447"/>
          </a:xfrm>
          <a:prstGeom prst="rect">
            <a:avLst/>
          </a:prstGeom>
        </p:spPr>
      </p:pic>
      <p:pic>
        <p:nvPicPr>
          <p:cNvPr id="9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65304"/>
            <a:ext cx="4667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pic>
        <p:nvPicPr>
          <p:cNvPr id="10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483" y="6165304"/>
            <a:ext cx="468313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620688"/>
            <a:ext cx="3672408" cy="650807"/>
          </a:xfrm>
          <a:prstGeom prst="rect">
            <a:avLst/>
          </a:prstGeom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284984"/>
            <a:ext cx="2124075" cy="20002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7" name="Connecteur droit avec flèche 6"/>
          <p:cNvCxnSpPr/>
          <p:nvPr/>
        </p:nvCxnSpPr>
        <p:spPr>
          <a:xfrm>
            <a:off x="6876256" y="2636912"/>
            <a:ext cx="144016" cy="1800200"/>
          </a:xfrm>
          <a:prstGeom prst="straightConnector1">
            <a:avLst/>
          </a:prstGeom>
          <a:ln>
            <a:solidFill>
              <a:srgbClr val="0099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5652120" y="1916832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Eras Bold ITC" panose="020B0907030504020204" pitchFamily="34" charset="0"/>
              </a:rPr>
              <a:t>Fiday Gestion </a:t>
            </a:r>
            <a:r>
              <a:rPr lang="fr-FR" dirty="0" err="1">
                <a:latin typeface="Eras Bold ITC" panose="020B0907030504020204" pitchFamily="34" charset="0"/>
              </a:rPr>
              <a:t>is</a:t>
            </a:r>
            <a:r>
              <a:rPr lang="fr-FR" dirty="0">
                <a:latin typeface="Eras Bold ITC" panose="020B0907030504020204" pitchFamily="34" charset="0"/>
              </a:rPr>
              <a:t> </a:t>
            </a:r>
            <a:r>
              <a:rPr lang="fr-FR" dirty="0" err="1">
                <a:latin typeface="Eras Bold ITC" panose="020B0907030504020204" pitchFamily="34" charset="0"/>
              </a:rPr>
              <a:t>located</a:t>
            </a:r>
            <a:r>
              <a:rPr lang="fr-FR" dirty="0">
                <a:latin typeface="Eras Bold ITC" panose="020B0907030504020204" pitchFamily="34" charset="0"/>
              </a:rPr>
              <a:t> in the </a:t>
            </a:r>
            <a:r>
              <a:rPr lang="fr-FR" dirty="0" err="1">
                <a:latin typeface="Eras Bold ITC" panose="020B0907030504020204" pitchFamily="34" charset="0"/>
              </a:rPr>
              <a:t>north-east</a:t>
            </a:r>
            <a:r>
              <a:rPr lang="fr-FR" dirty="0">
                <a:latin typeface="Eras Bold ITC" panose="020B0907030504020204" pitchFamily="34" charset="0"/>
              </a:rPr>
              <a:t> of France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467544" y="1628800"/>
            <a:ext cx="446449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fr-FR" sz="2000" dirty="0">
                <a:latin typeface="Eras Bold ITC" panose="020B0907030504020204" pitchFamily="34" charset="0"/>
              </a:rPr>
              <a:t>270 Employees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fr-FR" sz="2000" dirty="0">
                <a:latin typeface="Eras Bold ITC" panose="020B0907030504020204" pitchFamily="34" charset="0"/>
              </a:rPr>
              <a:t>90% for exportation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fr-FR" sz="2000" dirty="0">
                <a:latin typeface="Eras Bold ITC" panose="020B0907030504020204" pitchFamily="34" charset="0"/>
              </a:rPr>
              <a:t>50% exported in Germany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fr-FR" sz="2000" dirty="0">
                <a:latin typeface="Eras Bold ITC" panose="020B0907030504020204" pitchFamily="34" charset="0"/>
              </a:rPr>
              <a:t>OEM European leader Truck/Trailer Drums</a:t>
            </a:r>
          </a:p>
          <a:p>
            <a:pPr marL="342900" lvl="2" indent="-342900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fr-FR" sz="2000" dirty="0">
                <a:latin typeface="Eras Bold ITC" panose="020B0907030504020204" pitchFamily="34" charset="0"/>
              </a:rPr>
              <a:t>65% of the Market share (Truck)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fr-FR" sz="2000" dirty="0">
                <a:latin typeface="Eras Bold ITC" panose="020B0907030504020204" pitchFamily="34" charset="0"/>
              </a:rPr>
              <a:t>OEM significant player Trailer Discs</a:t>
            </a:r>
          </a:p>
        </p:txBody>
      </p:sp>
      <p:pic>
        <p:nvPicPr>
          <p:cNvPr id="24" name="Image 13" descr="cid:image004.png@01D4600C.0B0FB5C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301208"/>
            <a:ext cx="20320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359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327" y="5013175"/>
            <a:ext cx="1372137" cy="12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C8F7-20DD-46A0-A75C-AABC0FCEA2D8}" type="slidenum">
              <a:rPr lang="fr-FR" smtClean="0"/>
              <a:t>5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83568" y="332656"/>
            <a:ext cx="8460432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11560" y="6309320"/>
            <a:ext cx="7992888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16632"/>
            <a:ext cx="1765586" cy="589447"/>
          </a:xfrm>
          <a:prstGeom prst="rect">
            <a:avLst/>
          </a:prstGeom>
        </p:spPr>
      </p:pic>
      <p:pic>
        <p:nvPicPr>
          <p:cNvPr id="9" name="Picture 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65304"/>
            <a:ext cx="4667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pic>
        <p:nvPicPr>
          <p:cNvPr id="10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7" y="6165304"/>
            <a:ext cx="468313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2016224" cy="25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600500" y="1484784"/>
            <a:ext cx="55435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u="sng" dirty="0">
                <a:latin typeface="Eras Bold ITC" panose="020B0907030504020204" pitchFamily="34" charset="0"/>
              </a:rPr>
              <a:t>1914 :</a:t>
            </a:r>
            <a:r>
              <a:rPr lang="en-US" sz="1400" dirty="0">
                <a:latin typeface="Eras Bold ITC" panose="020B0907030504020204" pitchFamily="34" charset="0"/>
              </a:rPr>
              <a:t> Manufacture of shells and grenades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1400" u="sng" dirty="0">
              <a:latin typeface="Eras Bold ITC" panose="020B0907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u="sng" dirty="0">
                <a:latin typeface="Eras Bold ITC" panose="020B0907030504020204" pitchFamily="34" charset="0"/>
              </a:rPr>
              <a:t>Between two wars :</a:t>
            </a:r>
            <a:r>
              <a:rPr lang="en-US" sz="1400" dirty="0">
                <a:latin typeface="Eras Bold ITC" panose="020B0907030504020204" pitchFamily="34" charset="0"/>
              </a:rPr>
              <a:t> agricultural materials, weights, scale frames, kitchen and heating items, and enameled cast iron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1400" u="sng" dirty="0">
              <a:latin typeface="Eras Bold ITC" panose="020B0907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u="sng" dirty="0">
                <a:latin typeface="Eras Bold ITC" panose="020B0907030504020204" pitchFamily="34" charset="0"/>
              </a:rPr>
              <a:t>1945 :</a:t>
            </a:r>
            <a:r>
              <a:rPr lang="en-US" sz="1400" dirty="0">
                <a:latin typeface="Eras Bold ITC" panose="020B0907030504020204" pitchFamily="34" charset="0"/>
              </a:rPr>
              <a:t> large mechanical parts and machine castings in large series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1400" u="sng" dirty="0">
              <a:latin typeface="Eras Bold ITC" panose="020B0907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u="sng" dirty="0">
                <a:latin typeface="Eras Bold ITC" panose="020B0907030504020204" pitchFamily="34" charset="0"/>
              </a:rPr>
              <a:t>1972 :</a:t>
            </a:r>
            <a:r>
              <a:rPr lang="en-US" sz="1400" dirty="0">
                <a:latin typeface="Eras Bold ITC" panose="020B0907030504020204" pitchFamily="34" charset="0"/>
              </a:rPr>
              <a:t> The company was bought by Mr. </a:t>
            </a:r>
            <a:r>
              <a:rPr lang="en-US" sz="1400" dirty="0">
                <a:solidFill>
                  <a:srgbClr val="00B0F0"/>
                </a:solidFill>
                <a:latin typeface="Eras Bold ITC" panose="020B0907030504020204" pitchFamily="34" charset="0"/>
              </a:rPr>
              <a:t>Fi</a:t>
            </a:r>
            <a:r>
              <a:rPr lang="en-US" sz="1400" dirty="0">
                <a:latin typeface="Eras Bold ITC" panose="020B0907030504020204" pitchFamily="34" charset="0"/>
              </a:rPr>
              <a:t>sher and Mr. </a:t>
            </a:r>
            <a:r>
              <a:rPr lang="en-US" sz="1400" dirty="0">
                <a:solidFill>
                  <a:srgbClr val="00B0F0"/>
                </a:solidFill>
                <a:latin typeface="Eras Bold ITC" panose="020B0907030504020204" pitchFamily="34" charset="0"/>
              </a:rPr>
              <a:t>Day</a:t>
            </a:r>
            <a:r>
              <a:rPr lang="en-US" sz="1400" dirty="0">
                <a:latin typeface="Eras Bold ITC" panose="020B0907030504020204" pitchFamily="34" charset="0"/>
              </a:rPr>
              <a:t>ton Walther Corp. and became </a:t>
            </a:r>
            <a:r>
              <a:rPr lang="en-US" sz="1400" dirty="0">
                <a:solidFill>
                  <a:srgbClr val="00B0F0"/>
                </a:solidFill>
                <a:latin typeface="Eras Bold ITC" panose="020B0907030504020204" pitchFamily="34" charset="0"/>
              </a:rPr>
              <a:t>FIDAY</a:t>
            </a:r>
            <a:r>
              <a:rPr lang="en-US" sz="1400" dirty="0">
                <a:latin typeface="Eras Bold ITC" panose="020B0907030504020204" pitchFamily="3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1600" dirty="0">
              <a:latin typeface="Eras Bold ITC" panose="020B0907030504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55576" y="3933056"/>
            <a:ext cx="47525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en-US" sz="1600" u="sng" dirty="0">
              <a:latin typeface="Eras Bold ITC" panose="020B0907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>
                <a:latin typeface="Eras Bold ITC" panose="020B0907030504020204" pitchFamily="34" charset="0"/>
              </a:rPr>
              <a:t>Fiday is composed of two active units:</a:t>
            </a:r>
          </a:p>
          <a:p>
            <a:r>
              <a:rPr lang="en-US" sz="1400" dirty="0">
                <a:latin typeface="Eras Bold ITC" panose="020B0907030504020204" pitchFamily="34" charset="0"/>
              </a:rPr>
              <a:t> Foundry located at </a:t>
            </a:r>
            <a:r>
              <a:rPr lang="en-US" sz="1400" dirty="0" err="1">
                <a:latin typeface="Eras Bold ITC" panose="020B0907030504020204" pitchFamily="34" charset="0"/>
              </a:rPr>
              <a:t>Chassey</a:t>
            </a:r>
            <a:r>
              <a:rPr lang="en-US" sz="1400" dirty="0">
                <a:latin typeface="Eras Bold ITC" panose="020B0907030504020204" pitchFamily="34" charset="0"/>
              </a:rPr>
              <a:t> </a:t>
            </a:r>
            <a:r>
              <a:rPr lang="en-US" sz="1400" dirty="0" err="1">
                <a:latin typeface="Eras Bold ITC" panose="020B0907030504020204" pitchFamily="34" charset="0"/>
              </a:rPr>
              <a:t>lès</a:t>
            </a:r>
            <a:r>
              <a:rPr lang="en-US" sz="1400" dirty="0">
                <a:latin typeface="Eras Bold ITC" panose="020B0907030504020204" pitchFamily="34" charset="0"/>
              </a:rPr>
              <a:t> </a:t>
            </a:r>
            <a:r>
              <a:rPr lang="en-US" sz="1400" dirty="0" err="1">
                <a:latin typeface="Eras Bold ITC" panose="020B0907030504020204" pitchFamily="34" charset="0"/>
              </a:rPr>
              <a:t>Scey</a:t>
            </a:r>
            <a:r>
              <a:rPr lang="en-US" sz="1400" dirty="0">
                <a:latin typeface="Eras Bold ITC" panose="020B0907030504020204" pitchFamily="34" charset="0"/>
              </a:rPr>
              <a:t>, </a:t>
            </a:r>
            <a:r>
              <a:rPr lang="fr-FR" sz="1400" dirty="0" err="1">
                <a:latin typeface="Eras Bold ITC" panose="020B0907030504020204" pitchFamily="34" charset="0"/>
              </a:rPr>
              <a:t>which</a:t>
            </a:r>
            <a:r>
              <a:rPr lang="fr-FR" sz="1400" dirty="0">
                <a:latin typeface="Eras Bold ITC" panose="020B0907030504020204" pitchFamily="34" charset="0"/>
              </a:rPr>
              <a:t> manufactures </a:t>
            </a:r>
            <a:r>
              <a:rPr lang="fr-FR" sz="1400" dirty="0" err="1">
                <a:latin typeface="Eras Bold ITC" panose="020B0907030504020204" pitchFamily="34" charset="0"/>
              </a:rPr>
              <a:t>raw</a:t>
            </a:r>
            <a:r>
              <a:rPr lang="fr-FR" sz="1400" dirty="0">
                <a:latin typeface="Eras Bold ITC" panose="020B0907030504020204" pitchFamily="34" charset="0"/>
              </a:rPr>
              <a:t> parts.</a:t>
            </a:r>
          </a:p>
          <a:p>
            <a:r>
              <a:rPr lang="fr-FR" sz="1400" dirty="0" err="1">
                <a:latin typeface="Eras Bold ITC" panose="020B0907030504020204" pitchFamily="34" charset="0"/>
              </a:rPr>
              <a:t>Machining</a:t>
            </a:r>
            <a:r>
              <a:rPr lang="fr-FR" sz="1400" dirty="0">
                <a:latin typeface="Eras Bold ITC" panose="020B0907030504020204" pitchFamily="34" charset="0"/>
              </a:rPr>
              <a:t> </a:t>
            </a:r>
            <a:r>
              <a:rPr lang="fr-FR" sz="1400" dirty="0" err="1">
                <a:latin typeface="Eras Bold ITC" panose="020B0907030504020204" pitchFamily="34" charset="0"/>
              </a:rPr>
              <a:t>located</a:t>
            </a:r>
            <a:r>
              <a:rPr lang="fr-FR" sz="1400" dirty="0">
                <a:latin typeface="Eras Bold ITC" panose="020B0907030504020204" pitchFamily="34" charset="0"/>
              </a:rPr>
              <a:t> at </a:t>
            </a:r>
            <a:r>
              <a:rPr lang="fr-FR" sz="1400" dirty="0" err="1">
                <a:latin typeface="Eras Bold ITC" panose="020B0907030504020204" pitchFamily="34" charset="0"/>
              </a:rPr>
              <a:t>Luxeuil</a:t>
            </a:r>
            <a:r>
              <a:rPr lang="fr-FR" sz="1400" dirty="0">
                <a:latin typeface="Eras Bold ITC" panose="020B0907030504020204" pitchFamily="34" charset="0"/>
              </a:rPr>
              <a:t> Les Bains</a:t>
            </a:r>
            <a:endParaRPr lang="en-US" sz="1400" u="sng" dirty="0">
              <a:latin typeface="Eras Bold ITC" panose="020B0907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u="sng" dirty="0">
                <a:latin typeface="Eras Bold ITC" panose="020B0907030504020204" pitchFamily="34" charset="0"/>
              </a:rPr>
              <a:t>1984 :</a:t>
            </a:r>
            <a:r>
              <a:rPr lang="en-US" sz="1400" dirty="0">
                <a:latin typeface="Eras Bold ITC" panose="020B0907030504020204" pitchFamily="34" charset="0"/>
              </a:rPr>
              <a:t> co-management by Lebanese shareholders and Fiday Gestion</a:t>
            </a:r>
          </a:p>
          <a:p>
            <a:r>
              <a:rPr lang="en-US" sz="1400" dirty="0">
                <a:latin typeface="Eras Bold ITC" panose="020B0907030504020204" pitchFamily="34" charset="0"/>
              </a:rPr>
              <a:t> Foundry and </a:t>
            </a:r>
            <a:r>
              <a:rPr lang="fr-FR" sz="1400" dirty="0" err="1">
                <a:latin typeface="Eras Bold ITC" panose="020B0907030504020204" pitchFamily="34" charset="0"/>
              </a:rPr>
              <a:t>machining</a:t>
            </a:r>
            <a:r>
              <a:rPr lang="fr-FR" sz="1400" dirty="0">
                <a:latin typeface="Eras Bold ITC" panose="020B0907030504020204" pitchFamily="34" charset="0"/>
              </a:rPr>
              <a:t> are </a:t>
            </a:r>
            <a:r>
              <a:rPr lang="fr-FR" sz="1400" dirty="0" err="1">
                <a:latin typeface="Eras Bold ITC" panose="020B0907030504020204" pitchFamily="34" charset="0"/>
              </a:rPr>
              <a:t>groupped</a:t>
            </a:r>
            <a:r>
              <a:rPr lang="fr-FR" sz="1400" dirty="0">
                <a:latin typeface="Eras Bold ITC" panose="020B0907030504020204" pitchFamily="34" charset="0"/>
              </a:rPr>
              <a:t> at </a:t>
            </a:r>
            <a:r>
              <a:rPr lang="fr-FR" sz="1400" dirty="0" err="1">
                <a:latin typeface="Eras Bold ITC" panose="020B0907030504020204" pitchFamily="34" charset="0"/>
              </a:rPr>
              <a:t>Chassey</a:t>
            </a:r>
            <a:r>
              <a:rPr lang="fr-FR" sz="1400" dirty="0">
                <a:latin typeface="Eras Bold ITC" panose="020B0907030504020204" pitchFamily="34" charset="0"/>
              </a:rPr>
              <a:t> lès </a:t>
            </a:r>
            <a:r>
              <a:rPr lang="fr-FR" sz="1400" dirty="0" err="1">
                <a:latin typeface="Eras Bold ITC" panose="020B0907030504020204" pitchFamily="34" charset="0"/>
              </a:rPr>
              <a:t>Scey</a:t>
            </a:r>
            <a:endParaRPr lang="fr-FR" sz="1400" dirty="0">
              <a:latin typeface="Eras Bold ITC" panose="020B0907030504020204" pitchFamily="34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09120"/>
            <a:ext cx="1335832" cy="1739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548680"/>
            <a:ext cx="4392488" cy="778416"/>
          </a:xfrm>
          <a:prstGeom prst="rect">
            <a:avLst/>
          </a:prstGeom>
        </p:spPr>
      </p:pic>
      <p:pic>
        <p:nvPicPr>
          <p:cNvPr id="14" name="Picture 3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861048"/>
            <a:ext cx="1271588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524328" y="4653136"/>
            <a:ext cx="13855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Our values</a:t>
            </a:r>
          </a:p>
        </p:txBody>
      </p:sp>
    </p:spTree>
    <p:extLst>
      <p:ext uri="{BB962C8B-B14F-4D97-AF65-F5344CB8AC3E}">
        <p14:creationId xmlns:p14="http://schemas.microsoft.com/office/powerpoint/2010/main" val="3210119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C8F7-20DD-46A0-A75C-AABC0FCEA2D8}" type="slidenum">
              <a:rPr lang="fr-FR" smtClean="0"/>
              <a:t>6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83568" y="332656"/>
            <a:ext cx="8460432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11560" y="6309320"/>
            <a:ext cx="7992888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16632"/>
            <a:ext cx="1765586" cy="589447"/>
          </a:xfrm>
          <a:prstGeom prst="rect">
            <a:avLst/>
          </a:prstGeom>
        </p:spPr>
      </p:pic>
      <p:pic>
        <p:nvPicPr>
          <p:cNvPr id="9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65304"/>
            <a:ext cx="4667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pic>
        <p:nvPicPr>
          <p:cNvPr id="10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7" y="6165304"/>
            <a:ext cx="468313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51720" y="548680"/>
            <a:ext cx="5598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fr-FR" sz="2800" dirty="0">
                <a:solidFill>
                  <a:srgbClr val="00B0F0"/>
                </a:solidFill>
                <a:latin typeface="Eras Bold ITC" panose="020B0907030504020204" pitchFamily="34" charset="0"/>
              </a:rPr>
              <a:t>SOME PRODUCTS MADE BY</a:t>
            </a:r>
            <a:endParaRPr lang="fr-FR" sz="2800" dirty="0">
              <a:solidFill>
                <a:srgbClr val="00B0F0"/>
              </a:solidFill>
              <a:latin typeface="Eras Bold ITC" panose="020B0907030504020204" pitchFamily="34" charset="0"/>
            </a:endParaRPr>
          </a:p>
        </p:txBody>
      </p:sp>
      <p:grpSp>
        <p:nvGrpSpPr>
          <p:cNvPr id="11" name="Group 19"/>
          <p:cNvGrpSpPr>
            <a:grpSpLocks/>
          </p:cNvGrpSpPr>
          <p:nvPr/>
        </p:nvGrpSpPr>
        <p:grpSpPr bwMode="auto">
          <a:xfrm>
            <a:off x="-2124744" y="2060848"/>
            <a:ext cx="5639759" cy="4058824"/>
            <a:chOff x="2326" y="-2189"/>
            <a:chExt cx="7129" cy="4417"/>
          </a:xfrm>
        </p:grpSpPr>
        <p:pic>
          <p:nvPicPr>
            <p:cNvPr id="12" name="Picture 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9" y="204"/>
              <a:ext cx="957" cy="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" y="-2189"/>
              <a:ext cx="938" cy="9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9" y="-1072"/>
              <a:ext cx="727" cy="9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5" name="Groupe 21"/>
            <p:cNvGrpSpPr>
              <a:grpSpLocks/>
            </p:cNvGrpSpPr>
            <p:nvPr/>
          </p:nvGrpSpPr>
          <p:grpSpPr bwMode="auto">
            <a:xfrm>
              <a:off x="2326" y="-2189"/>
              <a:ext cx="5871" cy="3805"/>
              <a:chOff x="3545560" y="-3033194"/>
              <a:chExt cx="9312232" cy="6044530"/>
            </a:xfrm>
          </p:grpSpPr>
          <p:pic>
            <p:nvPicPr>
              <p:cNvPr id="23" name="Picture 28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1468231" y="-2972890"/>
                <a:ext cx="1449865" cy="13292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4" name="Ellipse 23"/>
              <p:cNvSpPr>
                <a:spLocks noChangeArrowheads="1"/>
              </p:cNvSpPr>
              <p:nvPr/>
            </p:nvSpPr>
            <p:spPr bwMode="auto">
              <a:xfrm rot="5400000">
                <a:off x="3519211" y="2897460"/>
                <a:ext cx="140225" cy="8752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endParaRPr lang="fr-FR" dirty="0">
                  <a:solidFill>
                    <a:schemeClr val="lt1"/>
                  </a:solidFill>
                  <a:latin typeface="+mn-lt"/>
                </a:endParaRPr>
              </a:p>
            </p:txBody>
          </p:sp>
        </p:grpSp>
        <p:pic>
          <p:nvPicPr>
            <p:cNvPr id="16" name="Picture 4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7" y="1321"/>
              <a:ext cx="928" cy="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3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" y="1321"/>
              <a:ext cx="894" cy="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7" y="-2109"/>
              <a:ext cx="923" cy="8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7" y="-1072"/>
              <a:ext cx="910" cy="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" y="-1152"/>
              <a:ext cx="982" cy="9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7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30320">
              <a:off x="7370" y="1255"/>
              <a:ext cx="977" cy="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9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7" y="125"/>
              <a:ext cx="862" cy="9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5" name="Picture 2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08920"/>
            <a:ext cx="4536504" cy="2531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052736"/>
            <a:ext cx="3600400" cy="63804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933056"/>
            <a:ext cx="1440160" cy="141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27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C8F7-20DD-46A0-A75C-AABC0FCEA2D8}" type="slidenum">
              <a:rPr lang="fr-FR" smtClean="0"/>
              <a:t>7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83568" y="332656"/>
            <a:ext cx="8460432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11560" y="6309320"/>
            <a:ext cx="7992888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16632"/>
            <a:ext cx="1765586" cy="589447"/>
          </a:xfrm>
          <a:prstGeom prst="rect">
            <a:avLst/>
          </a:prstGeom>
        </p:spPr>
      </p:pic>
      <p:pic>
        <p:nvPicPr>
          <p:cNvPr id="9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65304"/>
            <a:ext cx="4667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pic>
        <p:nvPicPr>
          <p:cNvPr id="10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7" y="6165304"/>
            <a:ext cx="468313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411760" y="1268760"/>
            <a:ext cx="4464496" cy="39242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9044" rIns="0" bIns="-1904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800">
                <a:solidFill>
                  <a:srgbClr val="202124"/>
                </a:solidFill>
                <a:latin typeface="Eras Bold ITC" panose="020B0907030504020204" pitchFamily="34" charset="0"/>
                <a:cs typeface="Arial" pitchFamily="34" charset="0"/>
              </a:rPr>
              <a:t>T</a:t>
            </a:r>
            <a:r>
              <a:rPr kumimoji="0" lang="fr-FR" altLang="fr-FR" sz="2800" b="0" i="0" u="none" strike="noStrike" cap="none" normalizeH="0" baseline="0">
                <a:ln>
                  <a:noFill/>
                </a:ln>
                <a:solidFill>
                  <a:srgbClr val="202124"/>
                </a:solidFill>
                <a:effectLst/>
                <a:latin typeface="Eras Bold ITC" panose="020B0907030504020204" pitchFamily="34" charset="0"/>
                <a:cs typeface="Arial" pitchFamily="34" charset="0"/>
              </a:rPr>
              <a:t>urnover</a:t>
            </a:r>
            <a:r>
              <a:rPr kumimoji="0" lang="fr-FR" altLang="fr-FR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Eras Bold ITC" panose="020B0907030504020204" pitchFamily="34" charset="0"/>
                <a:cs typeface="Arial" pitchFamily="34" charset="0"/>
              </a:rPr>
              <a:t> </a:t>
            </a:r>
            <a:endParaRPr kumimoji="0" lang="fr-FR" altLang="fr-F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ras Bold ITC" panose="020B0907030504020204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8840"/>
            <a:ext cx="7222824" cy="3780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548680"/>
            <a:ext cx="3096344" cy="548719"/>
          </a:xfrm>
          <a:prstGeom prst="rect">
            <a:avLst/>
          </a:prstGeom>
        </p:spPr>
      </p:pic>
      <p:pic>
        <p:nvPicPr>
          <p:cNvPr id="1028" name="Picture 4" descr="Automobile et solutions de Mobilité en Bourgogne-Franche-Comté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1458912" cy="106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053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C8F7-20DD-46A0-A75C-AABC0FCEA2D8}" type="slidenum">
              <a:rPr lang="fr-FR" smtClean="0"/>
              <a:t>8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83568" y="332656"/>
            <a:ext cx="8460432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11560" y="6309320"/>
            <a:ext cx="7992888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16632"/>
            <a:ext cx="1765586" cy="589447"/>
          </a:xfrm>
          <a:prstGeom prst="rect">
            <a:avLst/>
          </a:prstGeom>
        </p:spPr>
      </p:pic>
      <p:pic>
        <p:nvPicPr>
          <p:cNvPr id="9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65304"/>
            <a:ext cx="4667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pic>
        <p:nvPicPr>
          <p:cNvPr id="10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7" y="6165304"/>
            <a:ext cx="468313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87824" y="476672"/>
            <a:ext cx="32143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fr-FR" sz="4000" dirty="0" err="1">
                <a:latin typeface="Eras Bold ITC" panose="020B0907030504020204" pitchFamily="34" charset="0"/>
              </a:rPr>
              <a:t>Yearly</a:t>
            </a:r>
            <a:r>
              <a:rPr lang="fr-FR" altLang="fr-FR" sz="4000" dirty="0">
                <a:latin typeface="Eras Bold ITC" panose="020B0907030504020204" pitchFamily="34" charset="0"/>
              </a:rPr>
              <a:t> sales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6913562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956376" y="2564904"/>
            <a:ext cx="14725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1600" dirty="0">
                <a:latin typeface="Eras Bold ITC" panose="020B0907030504020204" pitchFamily="34" charset="0"/>
              </a:rPr>
              <a:t>2022, </a:t>
            </a:r>
            <a:r>
              <a:rPr lang="fr-FR" altLang="fr-FR" sz="1600" dirty="0" err="1">
                <a:latin typeface="Eras Bold ITC" panose="020B0907030504020204" pitchFamily="34" charset="0"/>
              </a:rPr>
              <a:t>Forecast</a:t>
            </a:r>
            <a:endParaRPr lang="fr-FR" altLang="fr-FR" sz="1600" dirty="0">
              <a:latin typeface="Eras Bold ITC" panose="020B0907030504020204" pitchFamily="34" charset="0"/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7596336" y="2852936"/>
            <a:ext cx="432048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683568" y="5301208"/>
            <a:ext cx="8064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GB" altLang="fr-FR" sz="1600" dirty="0">
                <a:latin typeface="Eras Bold ITC" panose="020B0907030504020204" pitchFamily="34" charset="0"/>
              </a:rPr>
              <a:t> 2020: resilience (-6,7%) despite COVID-19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GB" altLang="fr-FR" sz="1600" dirty="0">
                <a:latin typeface="Eras Bold ITC" panose="020B0907030504020204" pitchFamily="34" charset="0"/>
              </a:rPr>
              <a:t> 2021: in line with Compound Annual Growth Rate from last 5 years (pre-COVID) 4,4%</a:t>
            </a:r>
          </a:p>
        </p:txBody>
      </p:sp>
    </p:spTree>
    <p:extLst>
      <p:ext uri="{BB962C8B-B14F-4D97-AF65-F5344CB8AC3E}">
        <p14:creationId xmlns:p14="http://schemas.microsoft.com/office/powerpoint/2010/main" val="466932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7C8F7-20DD-46A0-A75C-AABC0FCEA2D8}" type="slidenum">
              <a:rPr lang="fr-FR" smtClean="0"/>
              <a:t>9</a:t>
            </a:fld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83568" y="332656"/>
            <a:ext cx="8460432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11560" y="6309320"/>
            <a:ext cx="7992888" cy="14401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16632"/>
            <a:ext cx="1765586" cy="589447"/>
          </a:xfrm>
          <a:prstGeom prst="rect">
            <a:avLst/>
          </a:prstGeom>
        </p:spPr>
      </p:pic>
      <p:pic>
        <p:nvPicPr>
          <p:cNvPr id="9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37312"/>
            <a:ext cx="4667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pic>
        <p:nvPicPr>
          <p:cNvPr id="10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7" y="6165304"/>
            <a:ext cx="468313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7D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188640" y="548680"/>
            <a:ext cx="114841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rgbClr val="00B0F0"/>
                </a:solidFill>
                <a:latin typeface="Eras Bold ITC" panose="020B0907030504020204" pitchFamily="34" charset="0"/>
              </a:rPr>
              <a:t>TURNOVER AND INVESTMENTS EVOLUTION</a:t>
            </a:r>
            <a:endParaRPr lang="fr-FR" altLang="fr-FR" sz="2000" dirty="0">
              <a:solidFill>
                <a:srgbClr val="00B0F0"/>
              </a:solidFill>
              <a:latin typeface="Eras Bold ITC" panose="020B0907030504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03648" y="6520450"/>
            <a:ext cx="58326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latin typeface="Eras Bold ITC" panose="020B0907030504020204" pitchFamily="34" charset="0"/>
              </a:rPr>
              <a:t>Approximately 5% of turnover is dedicated to investments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68144" y="90872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/>
              <a:t>Lost Foam layout, Automatic </a:t>
            </a:r>
            <a:r>
              <a:rPr lang="en-US" sz="1400" dirty="0" err="1"/>
              <a:t>remoulding</a:t>
            </a:r>
            <a:endParaRPr lang="en-US" sz="1400" dirty="0"/>
          </a:p>
          <a:p>
            <a:pPr>
              <a:defRPr/>
            </a:pPr>
            <a:r>
              <a:rPr lang="en-US" sz="1400" dirty="0"/>
              <a:t>Used corer</a:t>
            </a:r>
          </a:p>
          <a:p>
            <a:pPr>
              <a:defRPr/>
            </a:pPr>
            <a:r>
              <a:rPr lang="en-US" sz="1400" dirty="0"/>
              <a:t>Disc robotic machining line</a:t>
            </a:r>
          </a:p>
          <a:p>
            <a:pPr>
              <a:defRPr/>
            </a:pPr>
            <a:r>
              <a:rPr lang="en-US" sz="1400" dirty="0"/>
              <a:t>Automatic pouring step 2</a:t>
            </a:r>
          </a:p>
          <a:p>
            <a:pPr>
              <a:defRPr/>
            </a:pPr>
            <a:r>
              <a:rPr lang="en-US" sz="1400" dirty="0"/>
              <a:t>Automatic pouring step 1 </a:t>
            </a:r>
          </a:p>
          <a:p>
            <a:pPr>
              <a:defRPr/>
            </a:pPr>
            <a:r>
              <a:rPr lang="en-US" sz="1400" dirty="0"/>
              <a:t>Sand recycling prototype, </a:t>
            </a:r>
            <a:br>
              <a:rPr lang="en-US" sz="1400" dirty="0"/>
            </a:br>
            <a:r>
              <a:rPr lang="en-US" sz="1400" dirty="0"/>
              <a:t>Lost Foam molding line,</a:t>
            </a:r>
          </a:p>
          <a:p>
            <a:pPr>
              <a:defRPr/>
            </a:pPr>
            <a:r>
              <a:rPr lang="en-US" sz="1400" dirty="0"/>
              <a:t>Warehouse extension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868144" y="2636912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/>
              <a:t>Cupola heat exchanger</a:t>
            </a:r>
          </a:p>
          <a:p>
            <a:pPr>
              <a:defRPr/>
            </a:pPr>
            <a:r>
              <a:rPr lang="en-US" sz="1400" dirty="0"/>
              <a:t>Molding filter, </a:t>
            </a:r>
            <a:br>
              <a:rPr lang="en-US" sz="1400" dirty="0"/>
            </a:br>
            <a:r>
              <a:rPr lang="en-US" sz="1400" dirty="0"/>
              <a:t>New cupola, </a:t>
            </a:r>
            <a:br>
              <a:rPr lang="en-US" sz="1400" dirty="0"/>
            </a:br>
            <a:r>
              <a:rPr lang="en-US" sz="1400" dirty="0"/>
              <a:t>Machining lathes</a:t>
            </a:r>
          </a:p>
          <a:p>
            <a:pPr>
              <a:defRPr/>
            </a:pPr>
            <a:r>
              <a:rPr lang="en-US" sz="1400" dirty="0"/>
              <a:t>Anti corrosion protection line</a:t>
            </a:r>
          </a:p>
          <a:p>
            <a:pPr>
              <a:defRPr/>
            </a:pPr>
            <a:r>
              <a:rPr lang="en-US" sz="1400" dirty="0"/>
              <a:t>Machining extension, </a:t>
            </a:r>
          </a:p>
          <a:p>
            <a:pPr>
              <a:defRPr/>
            </a:pPr>
            <a:r>
              <a:rPr lang="en-US" sz="1400" dirty="0"/>
              <a:t>Molding line revamping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868144" y="422108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/>
              <a:t>Discs machining facilities</a:t>
            </a:r>
          </a:p>
          <a:p>
            <a:pPr>
              <a:defRPr/>
            </a:pPr>
            <a:r>
              <a:rPr lang="en-US" sz="1400" dirty="0"/>
              <a:t>Core shop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868144" y="4725144"/>
            <a:ext cx="25923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/>
              <a:t>Cupola revamping, Spectrometer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868144" y="5157192"/>
            <a:ext cx="23737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/>
              <a:t>Machining capacity increasing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868144" y="537321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/>
              <a:t>New sand shop</a:t>
            </a:r>
          </a:p>
          <a:p>
            <a:pPr>
              <a:defRPr/>
            </a:pPr>
            <a:r>
              <a:rPr lang="en-US" sz="1400" dirty="0"/>
              <a:t>New molding line</a:t>
            </a:r>
          </a:p>
          <a:p>
            <a:pPr>
              <a:defRPr/>
            </a:pPr>
            <a:r>
              <a:rPr lang="en-US" sz="1400" dirty="0"/>
              <a:t>New cupola holding furnace </a:t>
            </a:r>
          </a:p>
        </p:txBody>
      </p:sp>
      <p:graphicFrame>
        <p:nvGraphicFramePr>
          <p:cNvPr id="16" name="Graphique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3174371"/>
              </p:ext>
            </p:extLst>
          </p:nvPr>
        </p:nvGraphicFramePr>
        <p:xfrm>
          <a:off x="323528" y="1124744"/>
          <a:ext cx="4680520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1" name="Connecteur droit avec flèche 10"/>
          <p:cNvCxnSpPr/>
          <p:nvPr/>
        </p:nvCxnSpPr>
        <p:spPr>
          <a:xfrm flipH="1" flipV="1">
            <a:off x="4283968" y="5805264"/>
            <a:ext cx="1584176" cy="144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>
            <a:stCxn id="19" idx="1"/>
          </p:cNvCxnSpPr>
          <p:nvPr/>
        </p:nvCxnSpPr>
        <p:spPr>
          <a:xfrm flipH="1" flipV="1">
            <a:off x="3203848" y="5589240"/>
            <a:ext cx="2664296" cy="1533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H="1" flipV="1">
            <a:off x="2627784" y="5229200"/>
            <a:ext cx="3168352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>
            <a:stCxn id="18" idx="1"/>
          </p:cNvCxnSpPr>
          <p:nvPr/>
        </p:nvCxnSpPr>
        <p:spPr>
          <a:xfrm flipH="1" flipV="1">
            <a:off x="2627784" y="4581128"/>
            <a:ext cx="3240360" cy="72995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stCxn id="18" idx="1"/>
          </p:cNvCxnSpPr>
          <p:nvPr/>
        </p:nvCxnSpPr>
        <p:spPr>
          <a:xfrm flipH="1" flipV="1">
            <a:off x="2483768" y="4365104"/>
            <a:ext cx="3384376" cy="94597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18" idx="1"/>
          </p:cNvCxnSpPr>
          <p:nvPr/>
        </p:nvCxnSpPr>
        <p:spPr>
          <a:xfrm flipH="1" flipV="1">
            <a:off x="3203848" y="4293096"/>
            <a:ext cx="2664296" cy="101798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>
            <a:stCxn id="17" idx="1"/>
          </p:cNvCxnSpPr>
          <p:nvPr/>
        </p:nvCxnSpPr>
        <p:spPr>
          <a:xfrm flipH="1" flipV="1">
            <a:off x="2483768" y="3933057"/>
            <a:ext cx="3384376" cy="9459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flipH="1" flipV="1">
            <a:off x="1979712" y="3789040"/>
            <a:ext cx="3888432" cy="7920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 flipH="1" flipV="1">
            <a:off x="1835696" y="3645024"/>
            <a:ext cx="3960440" cy="7200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/>
          <p:nvPr/>
        </p:nvCxnSpPr>
        <p:spPr>
          <a:xfrm flipH="1" flipV="1">
            <a:off x="1835696" y="3501008"/>
            <a:ext cx="4032448" cy="8640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/>
          <p:nvPr/>
        </p:nvCxnSpPr>
        <p:spPr>
          <a:xfrm flipH="1" flipV="1">
            <a:off x="2339752" y="3284984"/>
            <a:ext cx="3456384" cy="6480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/>
          <p:cNvCxnSpPr/>
          <p:nvPr/>
        </p:nvCxnSpPr>
        <p:spPr>
          <a:xfrm flipH="1" flipV="1">
            <a:off x="2411760" y="3140968"/>
            <a:ext cx="3456384" cy="5040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/>
          <p:nvPr/>
        </p:nvCxnSpPr>
        <p:spPr>
          <a:xfrm flipH="1" flipV="1">
            <a:off x="1907704" y="3068960"/>
            <a:ext cx="3744416" cy="144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/>
          <p:cNvCxnSpPr/>
          <p:nvPr/>
        </p:nvCxnSpPr>
        <p:spPr>
          <a:xfrm flipH="1">
            <a:off x="2339752" y="2780928"/>
            <a:ext cx="3600400" cy="720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/>
          <p:cNvCxnSpPr/>
          <p:nvPr/>
        </p:nvCxnSpPr>
        <p:spPr>
          <a:xfrm flipH="1">
            <a:off x="2339752" y="2348880"/>
            <a:ext cx="3384376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/>
          <p:cNvCxnSpPr/>
          <p:nvPr/>
        </p:nvCxnSpPr>
        <p:spPr>
          <a:xfrm flipH="1">
            <a:off x="1475656" y="2348880"/>
            <a:ext cx="4248472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/>
          <p:nvPr/>
        </p:nvCxnSpPr>
        <p:spPr>
          <a:xfrm flipH="1">
            <a:off x="2051720" y="1916832"/>
            <a:ext cx="3816424" cy="2160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/>
          <p:cNvCxnSpPr/>
          <p:nvPr/>
        </p:nvCxnSpPr>
        <p:spPr>
          <a:xfrm flipH="1">
            <a:off x="2483768" y="1700808"/>
            <a:ext cx="3384376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/>
          <p:cNvCxnSpPr/>
          <p:nvPr/>
        </p:nvCxnSpPr>
        <p:spPr>
          <a:xfrm flipH="1">
            <a:off x="1979712" y="1484784"/>
            <a:ext cx="3960440" cy="2160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Accolade ouvrante 71"/>
          <p:cNvSpPr/>
          <p:nvPr/>
        </p:nvSpPr>
        <p:spPr>
          <a:xfrm>
            <a:off x="5868144" y="2060848"/>
            <a:ext cx="72008" cy="576064"/>
          </a:xfrm>
          <a:prstGeom prst="leftBrac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Accolade ouvrante 78"/>
          <p:cNvSpPr/>
          <p:nvPr/>
        </p:nvSpPr>
        <p:spPr>
          <a:xfrm>
            <a:off x="5868144" y="2996952"/>
            <a:ext cx="72008" cy="576064"/>
          </a:xfrm>
          <a:prstGeom prst="leftBrac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Accolade ouvrante 87"/>
          <p:cNvSpPr/>
          <p:nvPr/>
        </p:nvSpPr>
        <p:spPr>
          <a:xfrm>
            <a:off x="5868144" y="3789040"/>
            <a:ext cx="72008" cy="360040"/>
          </a:xfrm>
          <a:prstGeom prst="leftBrac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6" name="Connecteur droit avec flèche 115"/>
          <p:cNvCxnSpPr/>
          <p:nvPr/>
        </p:nvCxnSpPr>
        <p:spPr>
          <a:xfrm flipH="1">
            <a:off x="2267744" y="1196752"/>
            <a:ext cx="3528392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Accolade ouvrante 118"/>
          <p:cNvSpPr/>
          <p:nvPr/>
        </p:nvSpPr>
        <p:spPr>
          <a:xfrm>
            <a:off x="5868144" y="980728"/>
            <a:ext cx="72008" cy="36004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262660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989</TotalTime>
  <Words>741</Words>
  <Application>Microsoft Office PowerPoint</Application>
  <PresentationFormat>Affichage à l'écran (4:3)</PresentationFormat>
  <Paragraphs>184</Paragraphs>
  <Slides>21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2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FIDAY GESTION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FIDAY Sales Department</dc:creator>
  <cp:lastModifiedBy>FIDAY Sales Department</cp:lastModifiedBy>
  <cp:revision>88</cp:revision>
  <dcterms:created xsi:type="dcterms:W3CDTF">2022-02-25T09:48:24Z</dcterms:created>
  <dcterms:modified xsi:type="dcterms:W3CDTF">2022-04-14T11:10:31Z</dcterms:modified>
</cp:coreProperties>
</file>