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ink/ink1.xml" ContentType="application/inkml+xml"/>
  <Override PartName="/ppt/tags/tag3.xml" ContentType="application/vnd.openxmlformats-officedocument.presentationml.tags+xml"/>
  <Override PartName="/ppt/ink/ink2.xml" ContentType="application/inkml+xml"/>
  <Override PartName="/ppt/tags/tag4.xml" ContentType="application/vnd.openxmlformats-officedocument.presentationml.tags+xml"/>
  <Override PartName="/ppt/ink/ink3.xml" ContentType="application/inkml+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71" r:id="rId5"/>
    <p:sldId id="266" r:id="rId6"/>
    <p:sldId id="260" r:id="rId7"/>
    <p:sldId id="268" r:id="rId8"/>
    <p:sldId id="261" r:id="rId9"/>
    <p:sldId id="269" r:id="rId10"/>
    <p:sldId id="262" r:id="rId11"/>
    <p:sldId id="263" r:id="rId12"/>
    <p:sldId id="265" r:id="rId13"/>
    <p:sldId id="267" r:id="rId14"/>
    <p:sldId id="270"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C92"/>
    <a:srgbClr val="DCE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2T12:15:15.53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2T12:15:15.53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9T09:38:58.51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4/21/2021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81999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4/21/2021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60610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4/21/2021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05322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4/21/2021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3764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4/21/2021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3790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4/21/2021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48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4/21/2021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632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4/21/2021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317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4/21/2021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56360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4/21/2021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18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4/21/2021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45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74000">
              <a:srgbClr val="DCE6EC"/>
            </a:gs>
            <a:gs pos="83000">
              <a:schemeClr val="accent2">
                <a:lumMod val="20000"/>
                <a:lumOff val="80000"/>
              </a:schemeClr>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4/21/2021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a:t>
            </a:fld>
            <a:endParaRPr lang="en-US" dirty="0"/>
          </a:p>
        </p:txBody>
      </p:sp>
    </p:spTree>
    <p:extLst>
      <p:ext uri="{BB962C8B-B14F-4D97-AF65-F5344CB8AC3E}">
        <p14:creationId xmlns:p14="http://schemas.microsoft.com/office/powerpoint/2010/main" val="205911870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emf"/><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emf"/><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customXml" Target="../ink/ink3.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Microphone avec des lumières de scène">
            <a:extLst>
              <a:ext uri="{FF2B5EF4-FFF2-40B4-BE49-F238E27FC236}">
                <a16:creationId xmlns:a16="http://schemas.microsoft.com/office/drawing/2014/main" id="{25846EC5-7A61-4592-9ED1-5CBE41C52451}"/>
              </a:ext>
            </a:extLst>
          </p:cNvPr>
          <p:cNvPicPr>
            <a:picLocks noChangeAspect="1"/>
          </p:cNvPicPr>
          <p:nvPr/>
        </p:nvPicPr>
        <p:blipFill rotWithShape="1">
          <a:blip r:embed="rId4">
            <a:alphaModFix amt="55000"/>
          </a:blip>
          <a:srcRect t="9619" b="13317"/>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re 1">
            <a:extLst>
              <a:ext uri="{FF2B5EF4-FFF2-40B4-BE49-F238E27FC236}">
                <a16:creationId xmlns:a16="http://schemas.microsoft.com/office/drawing/2014/main" id="{2A7A4B5D-6BD0-40B4-AEF0-7AD52E796F97}"/>
              </a:ext>
            </a:extLst>
          </p:cNvPr>
          <p:cNvSpPr>
            <a:spLocks noGrp="1"/>
          </p:cNvSpPr>
          <p:nvPr>
            <p:ph type="ctrTitle"/>
          </p:nvPr>
        </p:nvSpPr>
        <p:spPr>
          <a:xfrm>
            <a:off x="1524000" y="1026747"/>
            <a:ext cx="9144000" cy="2387600"/>
          </a:xfrm>
        </p:spPr>
        <p:txBody>
          <a:bodyPr>
            <a:normAutofit/>
          </a:bodyPr>
          <a:lstStyle/>
          <a:p>
            <a:pPr algn="ctr">
              <a:lnSpc>
                <a:spcPct val="90000"/>
              </a:lnSpc>
            </a:pPr>
            <a:r>
              <a:rPr lang="fr-FR" sz="8000" dirty="0">
                <a:solidFill>
                  <a:schemeClr val="bg1"/>
                </a:solidFill>
              </a:rPr>
              <a:t>Paroles de stagiaires</a:t>
            </a:r>
          </a:p>
        </p:txBody>
      </p:sp>
      <p:sp>
        <p:nvSpPr>
          <p:cNvPr id="3" name="Sous-titre 2">
            <a:extLst>
              <a:ext uri="{FF2B5EF4-FFF2-40B4-BE49-F238E27FC236}">
                <a16:creationId xmlns:a16="http://schemas.microsoft.com/office/drawing/2014/main" id="{3879426D-55F0-4B62-9DFF-DAD062173B7D}"/>
              </a:ext>
            </a:extLst>
          </p:cNvPr>
          <p:cNvSpPr>
            <a:spLocks noGrp="1"/>
          </p:cNvSpPr>
          <p:nvPr>
            <p:ph type="subTitle" idx="1"/>
          </p:nvPr>
        </p:nvSpPr>
        <p:spPr>
          <a:xfrm>
            <a:off x="1524000" y="3927080"/>
            <a:ext cx="9144000" cy="1197323"/>
          </a:xfrm>
        </p:spPr>
        <p:txBody>
          <a:bodyPr>
            <a:normAutofit/>
          </a:bodyPr>
          <a:lstStyle/>
          <a:p>
            <a:pPr algn="ctr"/>
            <a:r>
              <a:rPr lang="fr-FR" sz="3200">
                <a:solidFill>
                  <a:schemeClr val="bg1"/>
                </a:solidFill>
                <a:latin typeface="Calibri" panose="020F0502020204030204" pitchFamily="34" charset="0"/>
                <a:cs typeface="Calibri" panose="020F0502020204030204" pitchFamily="34" charset="0"/>
              </a:rPr>
              <a:t>Leurs parcours, leur formation… Ils vous disent tout !</a:t>
            </a:r>
          </a:p>
        </p:txBody>
      </p:sp>
      <p:sp>
        <p:nvSpPr>
          <p:cNvPr id="40"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kson - Horizon">
            <a:hlinkClick r:id="" action="ppaction://media"/>
            <a:extLst>
              <a:ext uri="{FF2B5EF4-FFF2-40B4-BE49-F238E27FC236}">
                <a16:creationId xmlns:a16="http://schemas.microsoft.com/office/drawing/2014/main" id="{13BBA0BC-B893-4FE8-B670-7514986D04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84876" y="4736635"/>
            <a:ext cx="609600" cy="609600"/>
          </a:xfrm>
          <a:prstGeom prst="rect">
            <a:avLst/>
          </a:prstGeom>
        </p:spPr>
      </p:pic>
    </p:spTree>
    <p:extLst>
      <p:ext uri="{BB962C8B-B14F-4D97-AF65-F5344CB8AC3E}">
        <p14:creationId xmlns:p14="http://schemas.microsoft.com/office/powerpoint/2010/main" val="83909346"/>
      </p:ext>
    </p:extLst>
  </p:cSld>
  <p:clrMapOvr>
    <a:masterClrMapping/>
  </p:clrMapOvr>
  <mc:AlternateContent xmlns:mc="http://schemas.openxmlformats.org/markup-compatibility/2006">
    <mc:Choice xmlns:p14="http://schemas.microsoft.com/office/powerpoint/2010/main" Requires="p14">
      <p:transition spd="slow" p14:dur="3400" advTm="3111">
        <p14:reveal/>
      </p:transition>
    </mc:Choice>
    <mc:Fallback>
      <p:transition spd="slow" advTm="31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0" presetClass="entr" presetSubtype="0" fill="hold" grpId="0" nodeType="withEffect">
                                  <p:stCondLst>
                                    <p:cond delay="1000"/>
                                  </p:stCondLst>
                                  <p:iterate>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2727" numSld="999" showWhenStopped="0">
                <p:cTn id="10" fill="hold" display="0">
                  <p:stCondLst>
                    <p:cond delay="indefinite"/>
                  </p:stCondLst>
                  <p:endCondLst>
                    <p:cond evt="onStopAudio" delay="0">
                      <p:tgtEl>
                        <p:sldTgt/>
                      </p:tgtEl>
                    </p:cond>
                  </p:endCondLst>
                </p:cTn>
                <p:tgtEl>
                  <p:spTgt spid="6"/>
                </p:tgtEl>
              </p:cMediaNode>
            </p:audio>
          </p:childTnLst>
        </p:cTn>
      </p:par>
    </p:tnLst>
    <p:bldLst>
      <p:bldP spid="2" grpId="0"/>
    </p:bldLst>
  </p:timing>
  <p:extLst>
    <p:ext uri="{E180D4A7-C9FB-4DFB-919C-405C955672EB}">
      <p14:showEvtLst xmlns:p14="http://schemas.microsoft.com/office/powerpoint/2010/main">
        <p14:playEvt time="21"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p:txBody>
          <a:bodyPr>
            <a:normAutofit/>
          </a:bodyPr>
          <a:lstStyle/>
          <a:p>
            <a:r>
              <a:rPr lang="fr-FR" sz="4300" dirty="0"/>
              <a:t>Le stage</a:t>
            </a:r>
          </a:p>
        </p:txBody>
      </p:sp>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p:txBody>
          <a:bodyPr>
            <a:normAutofit/>
          </a:bodyPr>
          <a:lstStyle/>
          <a:p>
            <a:pPr algn="just"/>
            <a:r>
              <a:rPr lang="fr-FR" sz="2600" dirty="0">
                <a:effectLst/>
                <a:latin typeface="Calibri" panose="020F0502020204030204" pitchFamily="34" charset="0"/>
                <a:ea typeface="Calibri" panose="020F0502020204030204" pitchFamily="34" charset="0"/>
                <a:cs typeface="Times New Roman" panose="02020603050405020304" pitchFamily="18" charset="0"/>
              </a:rPr>
              <a:t>Pendant six semaines, j’ai effectué un stage</a:t>
            </a:r>
            <a:r>
              <a:rPr lang="fr-FR" sz="2600" dirty="0">
                <a:latin typeface="Calibri" panose="020F0502020204030204" pitchFamily="34" charset="0"/>
                <a:ea typeface="Calibri" panose="020F0502020204030204" pitchFamily="34" charset="0"/>
                <a:cs typeface="Times New Roman" panose="02020603050405020304" pitchFamily="18" charset="0"/>
              </a:rPr>
              <a:t> </a:t>
            </a:r>
            <a:r>
              <a:rPr lang="fr-FR" sz="2600" dirty="0">
                <a:effectLst/>
                <a:latin typeface="Calibri" panose="020F0502020204030204" pitchFamily="34" charset="0"/>
                <a:ea typeface="Calibri" panose="020F0502020204030204" pitchFamily="34" charset="0"/>
                <a:cs typeface="Times New Roman" panose="02020603050405020304" pitchFamily="18" charset="0"/>
              </a:rPr>
              <a:t>dans un lycée </a:t>
            </a:r>
            <a:r>
              <a:rPr lang="fr-FR" sz="2600" dirty="0">
                <a:latin typeface="Calibri" panose="020F0502020204030204" pitchFamily="34" charset="0"/>
                <a:ea typeface="Calibri" panose="020F0502020204030204" pitchFamily="34" charset="0"/>
                <a:cs typeface="Times New Roman" panose="02020603050405020304" pitchFamily="18" charset="0"/>
              </a:rPr>
              <a:t>où</a:t>
            </a:r>
            <a:r>
              <a:rPr lang="fr-FR" sz="2600" dirty="0">
                <a:effectLst/>
                <a:latin typeface="Calibri" panose="020F0502020204030204" pitchFamily="34" charset="0"/>
                <a:ea typeface="Calibri" panose="020F0502020204030204" pitchFamily="34" charset="0"/>
                <a:cs typeface="Times New Roman" panose="02020603050405020304" pitchFamily="18" charset="0"/>
              </a:rPr>
              <a:t> j’étais au secrétariat élèves. Travailler dans le milieu scolaire était intéressant, mes tâches étaient diverses (suivi des vœux des élèves de Terminale sur Parcoursup</a:t>
            </a:r>
            <a:r>
              <a:rPr lang="fr-FR" sz="2600" dirty="0">
                <a:latin typeface="Calibri" panose="020F0502020204030204" pitchFamily="34" charset="0"/>
                <a:ea typeface="Calibri" panose="020F0502020204030204" pitchFamily="34" charset="0"/>
                <a:cs typeface="Times New Roman" panose="02020603050405020304" pitchFamily="18" charset="0"/>
              </a:rPr>
              <a:t>, </a:t>
            </a:r>
            <a:r>
              <a:rPr lang="fr-FR" sz="2600" dirty="0">
                <a:effectLst/>
                <a:latin typeface="Calibri" panose="020F0502020204030204" pitchFamily="34" charset="0"/>
                <a:ea typeface="Calibri" panose="020F0502020204030204" pitchFamily="34" charset="0"/>
                <a:cs typeface="Times New Roman" panose="02020603050405020304" pitchFamily="18" charset="0"/>
              </a:rPr>
              <a:t>mise à jour des fiches élèves…). </a:t>
            </a:r>
          </a:p>
          <a:p>
            <a:pPr algn="just"/>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algn="just"/>
            <a:r>
              <a:rPr lang="fr-FR" sz="2600" dirty="0">
                <a:latin typeface="Calibri" panose="020F0502020204030204" pitchFamily="34" charset="0"/>
                <a:ea typeface="Calibri" panose="020F0502020204030204" pitchFamily="34" charset="0"/>
                <a:cs typeface="Times New Roman" panose="02020603050405020304" pitchFamily="18" charset="0"/>
              </a:rPr>
              <a:t>J</a:t>
            </a:r>
            <a:r>
              <a:rPr lang="fr-FR" sz="2600" dirty="0">
                <a:effectLst/>
                <a:latin typeface="Calibri" panose="020F0502020204030204" pitchFamily="34" charset="0"/>
                <a:ea typeface="Calibri" panose="020F0502020204030204" pitchFamily="34" charset="0"/>
                <a:cs typeface="Times New Roman" panose="02020603050405020304" pitchFamily="18" charset="0"/>
              </a:rPr>
              <a:t>’ai pu mettre en pratique ce que j’avais appris, découvrir des logiciels et apprendre des fonctionnalités complémentaires à celles que je connaissais déjà. </a:t>
            </a:r>
          </a:p>
          <a:p>
            <a:pPr marL="0" indent="0">
              <a:buNone/>
            </a:pPr>
            <a:endParaRPr lang="fr-FR" dirty="0"/>
          </a:p>
        </p:txBody>
      </p:sp>
    </p:spTree>
    <p:custDataLst>
      <p:tags r:id="rId1"/>
    </p:custDataLst>
    <p:extLst>
      <p:ext uri="{BB962C8B-B14F-4D97-AF65-F5344CB8AC3E}">
        <p14:creationId xmlns:p14="http://schemas.microsoft.com/office/powerpoint/2010/main" val="1645986099"/>
      </p:ext>
    </p:extLst>
  </p:cSld>
  <p:clrMapOvr>
    <a:masterClrMapping/>
  </p:clrMapOvr>
  <mc:AlternateContent xmlns:mc="http://schemas.openxmlformats.org/markup-compatibility/2006">
    <mc:Choice xmlns:p14="http://schemas.microsoft.com/office/powerpoint/2010/main" Requires="p14">
      <p:transition spd="med" p14:dur="700" advTm="15976">
        <p:fade/>
      </p:transition>
    </mc:Choice>
    <mc:Fallback>
      <p:transition spd="med" advTm="159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icrophone avec des lumières de scène">
            <a:extLst>
              <a:ext uri="{FF2B5EF4-FFF2-40B4-BE49-F238E27FC236}">
                <a16:creationId xmlns:a16="http://schemas.microsoft.com/office/drawing/2014/main" id="{E1B623BE-BB75-4BF8-AAD6-6D1AF600EDBB}"/>
              </a:ext>
            </a:extLst>
          </p:cNvPr>
          <p:cNvPicPr>
            <a:picLocks noChangeAspect="1"/>
          </p:cNvPicPr>
          <p:nvPr/>
        </p:nvPicPr>
        <p:blipFill rotWithShape="1">
          <a:blip r:embed="rId3">
            <a:alphaModFix amt="90000"/>
          </a:blip>
          <a:srcRect t="5365" r="-1" b="9061"/>
          <a:stretch/>
        </p:blipFill>
        <p:spPr>
          <a:xfrm>
            <a:off x="20" y="10"/>
            <a:ext cx="12188932" cy="6857990"/>
          </a:xfrm>
          <a:prstGeom prst="rect">
            <a:avLst/>
          </a:prstGeom>
        </p:spPr>
      </p:pic>
      <p:sp>
        <p:nvSpPr>
          <p:cNvPr id="27" name="Freeform: Shape 21">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2C77DE"/>
          </a:solidFill>
          <a:ln w="12700"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a:xfrm>
            <a:off x="6222216" y="1328679"/>
            <a:ext cx="4511843" cy="1564106"/>
          </a:xfrm>
        </p:spPr>
        <p:txBody>
          <a:bodyPr anchor="b">
            <a:normAutofit/>
          </a:bodyPr>
          <a:lstStyle/>
          <a:p>
            <a:pPr algn="ctr">
              <a:lnSpc>
                <a:spcPct val="90000"/>
              </a:lnSpc>
            </a:pPr>
            <a:r>
              <a:rPr lang="fr-FR" sz="4200" dirty="0">
                <a:solidFill>
                  <a:srgbClr val="FBF9F6"/>
                </a:solidFill>
              </a:rPr>
              <a:t>Que m’a apporté le Greta ?</a:t>
            </a:r>
          </a:p>
        </p:txBody>
      </p:sp>
      <p:sp>
        <p:nvSpPr>
          <p:cNvPr id="2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2C77DE"/>
          </a:solidFill>
          <a:ln w="38100" cap="rnd">
            <a:solidFill>
              <a:srgbClr val="2C77D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a:xfrm>
            <a:off x="5662088" y="2689851"/>
            <a:ext cx="5664408" cy="2688220"/>
          </a:xfrm>
        </p:spPr>
        <p:txBody>
          <a:bodyPr>
            <a:normAutofit lnSpcReduction="10000"/>
          </a:bodyPr>
          <a:lstStyle/>
          <a:p>
            <a:pPr marL="0" indent="0">
              <a:lnSpc>
                <a:spcPct val="100000"/>
              </a:lnSpc>
              <a:buNone/>
            </a:pPr>
            <a:endParaRPr lang="fr-FR" sz="1100" dirty="0">
              <a:solidFill>
                <a:srgbClr val="FBF9F6"/>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fr-FR" sz="2600" dirty="0">
                <a:solidFill>
                  <a:srgbClr val="FBF9F6"/>
                </a:solidFill>
                <a:latin typeface="Calibri" panose="020F0502020204030204" pitchFamily="34" charset="0"/>
                <a:ea typeface="Calibri" panose="020F0502020204030204" pitchFamily="34" charset="0"/>
                <a:cs typeface="Times New Roman" panose="02020603050405020304" pitchFamily="18" charset="0"/>
              </a:rPr>
              <a:t>J</a:t>
            </a:r>
            <a:r>
              <a:rPr lang="fr-FR" sz="2600" dirty="0">
                <a:solidFill>
                  <a:srgbClr val="FBF9F6"/>
                </a:solidFill>
                <a:effectLst/>
                <a:latin typeface="Calibri" panose="020F0502020204030204" pitchFamily="34" charset="0"/>
                <a:ea typeface="Calibri" panose="020F0502020204030204" pitchFamily="34" charset="0"/>
                <a:cs typeface="Times New Roman" panose="02020603050405020304" pitchFamily="18" charset="0"/>
              </a:rPr>
              <a:t>e suis plus à l’aise </a:t>
            </a:r>
            <a:r>
              <a:rPr lang="fr-FR" sz="2600" dirty="0">
                <a:solidFill>
                  <a:srgbClr val="FBF9F6"/>
                </a:solidFill>
                <a:latin typeface="Calibri" panose="020F0502020204030204" pitchFamily="34" charset="0"/>
                <a:ea typeface="Calibri" panose="020F0502020204030204" pitchFamily="34" charset="0"/>
                <a:cs typeface="Times New Roman" panose="02020603050405020304" pitchFamily="18" charset="0"/>
              </a:rPr>
              <a:t>en</a:t>
            </a:r>
            <a:r>
              <a:rPr lang="fr-FR" sz="2600" dirty="0">
                <a:solidFill>
                  <a:srgbClr val="FBF9F6"/>
                </a:solidFill>
                <a:effectLst/>
                <a:latin typeface="Calibri" panose="020F0502020204030204" pitchFamily="34" charset="0"/>
                <a:ea typeface="Calibri" panose="020F0502020204030204" pitchFamily="34" charset="0"/>
                <a:cs typeface="Times New Roman" panose="02020603050405020304" pitchFamily="18" charset="0"/>
              </a:rPr>
              <a:t> bureautique et </a:t>
            </a:r>
            <a:r>
              <a:rPr lang="fr-FR" sz="2600" dirty="0">
                <a:solidFill>
                  <a:srgbClr val="FBF9F6"/>
                </a:solidFill>
                <a:latin typeface="Calibri" panose="020F0502020204030204" pitchFamily="34" charset="0"/>
                <a:ea typeface="Calibri" panose="020F0502020204030204" pitchFamily="34" charset="0"/>
                <a:cs typeface="Times New Roman" panose="02020603050405020304" pitchFamily="18" charset="0"/>
              </a:rPr>
              <a:t>pour</a:t>
            </a:r>
            <a:r>
              <a:rPr lang="fr-FR" sz="2600" dirty="0">
                <a:solidFill>
                  <a:srgbClr val="FBF9F6"/>
                </a:solidFill>
                <a:effectLst/>
                <a:latin typeface="Calibri" panose="020F0502020204030204" pitchFamily="34" charset="0"/>
                <a:ea typeface="Calibri" panose="020F0502020204030204" pitchFamily="34" charset="0"/>
                <a:cs typeface="Times New Roman" panose="02020603050405020304" pitchFamily="18" charset="0"/>
              </a:rPr>
              <a:t> un futur poste, je serai plus confiante.</a:t>
            </a:r>
          </a:p>
          <a:p>
            <a:pPr algn="ctr">
              <a:lnSpc>
                <a:spcPct val="100000"/>
              </a:lnSpc>
              <a:spcAft>
                <a:spcPts val="800"/>
              </a:spcAft>
            </a:pPr>
            <a:r>
              <a:rPr lang="fr-FR" sz="2600" dirty="0">
                <a:solidFill>
                  <a:srgbClr val="FBF9F6"/>
                </a:solidFill>
                <a:effectLst/>
                <a:latin typeface="Calibri" panose="020F0502020204030204" pitchFamily="34" charset="0"/>
                <a:ea typeface="Calibri" panose="020F0502020204030204" pitchFamily="34" charset="0"/>
                <a:cs typeface="Times New Roman" panose="02020603050405020304" pitchFamily="18" charset="0"/>
              </a:rPr>
              <a:t> Le petit « plus » personnel : la valeur du diplôme et la proximité du Greta. </a:t>
            </a:r>
          </a:p>
          <a:p>
            <a:pPr marL="0" indent="0">
              <a:lnSpc>
                <a:spcPct val="100000"/>
              </a:lnSpc>
              <a:buNone/>
            </a:pPr>
            <a:endParaRPr lang="fr-FR" sz="1100" dirty="0">
              <a:solidFill>
                <a:srgbClr val="FBF9F6"/>
              </a:solidFill>
            </a:endParaRPr>
          </a:p>
        </p:txBody>
      </p:sp>
    </p:spTree>
    <p:custDataLst>
      <p:tags r:id="rId1"/>
    </p:custDataLst>
    <p:extLst>
      <p:ext uri="{BB962C8B-B14F-4D97-AF65-F5344CB8AC3E}">
        <p14:creationId xmlns:p14="http://schemas.microsoft.com/office/powerpoint/2010/main" val="3009138659"/>
      </p:ext>
    </p:extLst>
  </p:cSld>
  <p:clrMapOvr>
    <a:masterClrMapping/>
  </p:clrMapOvr>
  <mc:AlternateContent xmlns:mc="http://schemas.openxmlformats.org/markup-compatibility/2006">
    <mc:Choice xmlns:p14="http://schemas.microsoft.com/office/powerpoint/2010/main" Requires="p14">
      <p:transition spd="slow" p14:dur="3900" advTm="10069">
        <p14:glitter dir="u" pattern="hexagon"/>
      </p:transition>
    </mc:Choice>
    <mc:Fallback>
      <p:transition spd="slow" advTm="100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icrophone avec des lumières de scène">
            <a:extLst>
              <a:ext uri="{FF2B5EF4-FFF2-40B4-BE49-F238E27FC236}">
                <a16:creationId xmlns:a16="http://schemas.microsoft.com/office/drawing/2014/main" id="{135127DF-2421-4F6E-8158-26FDB40C9AF3}"/>
              </a:ext>
            </a:extLst>
          </p:cNvPr>
          <p:cNvPicPr>
            <a:picLocks noChangeAspect="1"/>
          </p:cNvPicPr>
          <p:nvPr/>
        </p:nvPicPr>
        <p:blipFill rotWithShape="1">
          <a:blip r:embed="rId3">
            <a:alphaModFix amt="90000"/>
          </a:blip>
          <a:srcRect t="5365" r="-1" b="9062"/>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2C77DE"/>
          </a:solidFill>
          <a:ln w="12700"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a:xfrm>
            <a:off x="6372499" y="921132"/>
            <a:ext cx="4511843" cy="1564106"/>
          </a:xfrm>
        </p:spPr>
        <p:txBody>
          <a:bodyPr anchor="b">
            <a:normAutofit/>
          </a:bodyPr>
          <a:lstStyle/>
          <a:p>
            <a:pPr algn="ctr">
              <a:lnSpc>
                <a:spcPct val="90000"/>
              </a:lnSpc>
            </a:pPr>
            <a:r>
              <a:rPr lang="fr-FR" sz="4200" dirty="0">
                <a:solidFill>
                  <a:srgbClr val="FBF9F6"/>
                </a:solidFill>
              </a:rPr>
              <a:t>Ce que j’ai le plus apprécié</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2C77DE"/>
          </a:solidFill>
          <a:ln w="38100" cap="rnd">
            <a:solidFill>
              <a:srgbClr val="2C77D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a:xfrm>
            <a:off x="6094476" y="2185501"/>
            <a:ext cx="4748143" cy="3318493"/>
          </a:xfrm>
        </p:spPr>
        <p:txBody>
          <a:bodyPr>
            <a:normAutofit/>
          </a:bodyPr>
          <a:lstStyle/>
          <a:p>
            <a:pPr marL="0" indent="0">
              <a:lnSpc>
                <a:spcPct val="100000"/>
              </a:lnSpc>
              <a:buNone/>
            </a:pPr>
            <a:endParaRPr lang="fr-FR" sz="1800" dirty="0">
              <a:solidFill>
                <a:srgbClr val="FBF9F6"/>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pPr>
            <a:r>
              <a:rPr lang="fr-FR" sz="2600" dirty="0">
                <a:solidFill>
                  <a:srgbClr val="FBF9F6"/>
                </a:solidFill>
                <a:latin typeface="Calibri" panose="020F0502020204030204" pitchFamily="34" charset="0"/>
                <a:ea typeface="Calibri" panose="020F0502020204030204" pitchFamily="34" charset="0"/>
                <a:cs typeface="Times New Roman" panose="02020603050405020304" pitchFamily="18" charset="0"/>
              </a:rPr>
              <a:t>L</a:t>
            </a:r>
            <a:r>
              <a:rPr lang="fr-FR" sz="2600" dirty="0">
                <a:solidFill>
                  <a:srgbClr val="FBF9F6"/>
                </a:solidFill>
                <a:effectLst/>
                <a:latin typeface="Calibri" panose="020F0502020204030204" pitchFamily="34" charset="0"/>
                <a:ea typeface="Calibri" panose="020F0502020204030204" pitchFamily="34" charset="0"/>
                <a:cs typeface="Times New Roman" panose="02020603050405020304" pitchFamily="18" charset="0"/>
              </a:rPr>
              <a:t>e travail en groupe. Aider et se faire aider, partager des idées et mettre un travail en commun permet de nous améliorer, dans une ambiance agréable et détendue, et nous donne parfois l’occasion de rire</a:t>
            </a:r>
            <a:r>
              <a:rPr lang="fr-FR" sz="2600" dirty="0">
                <a:solidFill>
                  <a:srgbClr val="FBF9F6"/>
                </a:solidFill>
                <a:latin typeface="Calibri" panose="020F0502020204030204" pitchFamily="34" charset="0"/>
                <a:ea typeface="Calibri" panose="020F0502020204030204" pitchFamily="34" charset="0"/>
                <a:cs typeface="Times New Roman" panose="02020603050405020304" pitchFamily="18" charset="0"/>
              </a:rPr>
              <a:t> !</a:t>
            </a:r>
            <a:endParaRPr lang="fr-FR" sz="2600" dirty="0">
              <a:solidFill>
                <a:srgbClr val="FBF9F6"/>
              </a:solidFill>
            </a:endParaRPr>
          </a:p>
        </p:txBody>
      </p:sp>
    </p:spTree>
    <p:custDataLst>
      <p:tags r:id="rId1"/>
    </p:custDataLst>
    <p:extLst>
      <p:ext uri="{BB962C8B-B14F-4D97-AF65-F5344CB8AC3E}">
        <p14:creationId xmlns:p14="http://schemas.microsoft.com/office/powerpoint/2010/main" val="2344800340"/>
      </p:ext>
    </p:extLst>
  </p:cSld>
  <p:clrMapOvr>
    <a:masterClrMapping/>
  </p:clrMapOvr>
  <mc:AlternateContent xmlns:mc="http://schemas.openxmlformats.org/markup-compatibility/2006">
    <mc:Choice xmlns:p14="http://schemas.microsoft.com/office/powerpoint/2010/main" Requires="p14">
      <p:transition spd="slow" p14:dur="3900" advTm="9325">
        <p14:glitter dir="u" pattern="hexagon"/>
      </p:transition>
    </mc:Choice>
    <mc:Fallback>
      <p:transition spd="slow" advTm="93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icrophone avec des lumières de scène">
            <a:extLst>
              <a:ext uri="{FF2B5EF4-FFF2-40B4-BE49-F238E27FC236}">
                <a16:creationId xmlns:a16="http://schemas.microsoft.com/office/drawing/2014/main" id="{135127DF-2421-4F6E-8158-26FDB40C9AF3}"/>
              </a:ext>
            </a:extLst>
          </p:cNvPr>
          <p:cNvPicPr>
            <a:picLocks noChangeAspect="1"/>
          </p:cNvPicPr>
          <p:nvPr/>
        </p:nvPicPr>
        <p:blipFill rotWithShape="1">
          <a:blip r:embed="rId3">
            <a:alphaModFix amt="90000"/>
          </a:blip>
          <a:srcRect t="5365" r="-1" b="9062"/>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2C77DE"/>
          </a:solidFill>
          <a:ln w="12700"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a:xfrm>
            <a:off x="6372499" y="1059995"/>
            <a:ext cx="4511843" cy="1564106"/>
          </a:xfrm>
        </p:spPr>
        <p:txBody>
          <a:bodyPr anchor="b">
            <a:normAutofit/>
          </a:bodyPr>
          <a:lstStyle/>
          <a:p>
            <a:pPr algn="ctr">
              <a:lnSpc>
                <a:spcPct val="90000"/>
              </a:lnSpc>
            </a:pPr>
            <a:r>
              <a:rPr lang="fr-FR" sz="4200" dirty="0">
                <a:solidFill>
                  <a:srgbClr val="FBF9F6"/>
                </a:solidFill>
              </a:rPr>
              <a:t>Mon conseil</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2C77DE"/>
          </a:solidFill>
          <a:ln w="38100" cap="rnd">
            <a:solidFill>
              <a:srgbClr val="2C77D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a:xfrm>
            <a:off x="5997925" y="2624101"/>
            <a:ext cx="4748143" cy="2454163"/>
          </a:xfrm>
        </p:spPr>
        <p:txBody>
          <a:bodyPr>
            <a:normAutofit/>
          </a:bodyPr>
          <a:lstStyle/>
          <a:p>
            <a:pPr marL="0" indent="0">
              <a:lnSpc>
                <a:spcPct val="100000"/>
              </a:lnSpc>
              <a:buNone/>
            </a:pPr>
            <a:endParaRPr lang="fr-FR" sz="1800" dirty="0">
              <a:solidFill>
                <a:srgbClr val="FBF9F6"/>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pPr>
            <a:r>
              <a:rPr lang="fr-FR" sz="2600" dirty="0">
                <a:solidFill>
                  <a:srgbClr val="FBF9F6"/>
                </a:solidFill>
                <a:effectLst/>
                <a:latin typeface="Calibri" panose="020F0502020204030204" pitchFamily="34" charset="0"/>
                <a:ea typeface="Calibri" panose="020F0502020204030204" pitchFamily="34" charset="0"/>
                <a:cs typeface="Times New Roman" panose="02020603050405020304" pitchFamily="18" charset="0"/>
              </a:rPr>
              <a:t>Faire des pauses régulières : prendre le temps de marcher et de prendre l’air !</a:t>
            </a:r>
            <a:endParaRPr lang="fr-FR" sz="2600" dirty="0">
              <a:solidFill>
                <a:srgbClr val="FBF9F6"/>
              </a:solidFill>
            </a:endParaRPr>
          </a:p>
        </p:txBody>
      </p:sp>
    </p:spTree>
    <p:custDataLst>
      <p:tags r:id="rId1"/>
    </p:custDataLst>
    <p:extLst>
      <p:ext uri="{BB962C8B-B14F-4D97-AF65-F5344CB8AC3E}">
        <p14:creationId xmlns:p14="http://schemas.microsoft.com/office/powerpoint/2010/main" val="1696510014"/>
      </p:ext>
    </p:extLst>
  </p:cSld>
  <p:clrMapOvr>
    <a:masterClrMapping/>
  </p:clrMapOvr>
  <mc:AlternateContent xmlns:mc="http://schemas.openxmlformats.org/markup-compatibility/2006">
    <mc:Choice xmlns:p14="http://schemas.microsoft.com/office/powerpoint/2010/main" Requires="p14">
      <p:transition spd="slow" p14:dur="3900" advTm="5547">
        <p14:glitter dir="u" pattern="hexagon"/>
      </p:transition>
    </mc:Choice>
    <mc:Fallback>
      <p:transition spd="slow" advTm="554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icrophone avec des lumières de scène">
            <a:extLst>
              <a:ext uri="{FF2B5EF4-FFF2-40B4-BE49-F238E27FC236}">
                <a16:creationId xmlns:a16="http://schemas.microsoft.com/office/drawing/2014/main" id="{135127DF-2421-4F6E-8158-26FDB40C9AF3}"/>
              </a:ext>
            </a:extLst>
          </p:cNvPr>
          <p:cNvPicPr>
            <a:picLocks noChangeAspect="1"/>
          </p:cNvPicPr>
          <p:nvPr/>
        </p:nvPicPr>
        <p:blipFill rotWithShape="1">
          <a:blip r:embed="rId3">
            <a:alphaModFix amt="50000"/>
          </a:blip>
          <a:srcRect t="5365" r="-1" b="9061"/>
          <a:stretch/>
        </p:blipFill>
        <p:spPr>
          <a:xfrm>
            <a:off x="0" y="19907"/>
            <a:ext cx="12188952" cy="6838093"/>
          </a:xfrm>
          <a:prstGeom prst="rect">
            <a:avLst/>
          </a:prstGeom>
        </p:spPr>
      </p:pic>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a:xfrm>
            <a:off x="2317839" y="743318"/>
            <a:ext cx="9144000" cy="3063240"/>
          </a:xfrm>
        </p:spPr>
        <p:txBody>
          <a:bodyPr vert="horz" lIns="91440" tIns="45720" rIns="91440" bIns="45720" rtlCol="0" anchor="b">
            <a:normAutofit/>
          </a:bodyPr>
          <a:lstStyle/>
          <a:p>
            <a:pPr algn="ctr">
              <a:lnSpc>
                <a:spcPct val="90000"/>
              </a:lnSpc>
            </a:pPr>
            <a:r>
              <a:rPr lang="en-US" sz="10000" dirty="0"/>
              <a:t>Merci d’avoir regardé !</a:t>
            </a:r>
          </a:p>
        </p:txBody>
      </p:sp>
      <p:sp>
        <p:nvSpPr>
          <p:cNvPr id="28"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637098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900" advTm="4274">
        <p14:glitter dir="u" pattern="hexagon"/>
      </p:transition>
    </mc:Choice>
    <mc:Fallback>
      <p:transition spd="slow" advTm="42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a:xfrm>
            <a:off x="4654296" y="329184"/>
            <a:ext cx="6894576" cy="1783080"/>
          </a:xfrm>
        </p:spPr>
        <p:txBody>
          <a:bodyPr anchor="b">
            <a:normAutofit/>
          </a:bodyPr>
          <a:lstStyle/>
          <a:p>
            <a:r>
              <a:rPr lang="fr-FR" sz="7200"/>
              <a:t>Qui suis-je ?</a:t>
            </a:r>
          </a:p>
        </p:txBody>
      </p:sp>
      <p:pic>
        <p:nvPicPr>
          <p:cNvPr id="5" name="Image 4" descr="Une image contenant texte, poupée, clipart, jouet&#10;&#10;Description générée automatiquement">
            <a:extLst>
              <a:ext uri="{FF2B5EF4-FFF2-40B4-BE49-F238E27FC236}">
                <a16:creationId xmlns:a16="http://schemas.microsoft.com/office/drawing/2014/main" id="{0A1BDDDF-C58E-4D37-A260-CD8AF57FCDEB}"/>
              </a:ext>
            </a:extLst>
          </p:cNvPr>
          <p:cNvPicPr>
            <a:picLocks noChangeAspect="1"/>
          </p:cNvPicPr>
          <p:nvPr/>
        </p:nvPicPr>
        <p:blipFill rotWithShape="1">
          <a:blip r:embed="rId3">
            <a:extLst>
              <a:ext uri="{28A0092B-C50C-407E-A947-70E740481C1C}">
                <a14:useLocalDpi xmlns:a14="http://schemas.microsoft.com/office/drawing/2010/main" val="0"/>
              </a:ext>
            </a:extLst>
          </a:blip>
          <a:srcRect b="24694"/>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55938"/>
          </a:solidFill>
          <a:ln w="38100" cap="rnd">
            <a:solidFill>
              <a:srgbClr val="E5593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a:xfrm>
            <a:off x="4654296" y="2706624"/>
            <a:ext cx="6894576" cy="3483864"/>
          </a:xfrm>
        </p:spPr>
        <p:txBody>
          <a:bodyPr>
            <a:normAutofit/>
          </a:bodyPr>
          <a:lstStyle/>
          <a:p>
            <a:pPr>
              <a:lnSpc>
                <a:spcPct val="100000"/>
              </a:lnSpc>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fr-FR" sz="2600" dirty="0">
                <a:effectLst/>
                <a:latin typeface="Calibri" panose="020F0502020204030204" pitchFamily="34" charset="0"/>
                <a:ea typeface="Calibri" panose="020F0502020204030204" pitchFamily="34" charset="0"/>
                <a:cs typeface="Times New Roman" panose="02020603050405020304" pitchFamily="18" charset="0"/>
              </a:rPr>
              <a:t>Je m’appelle Marie, j’ai 26 ans. </a:t>
            </a:r>
          </a:p>
          <a:p>
            <a:pPr>
              <a:lnSpc>
                <a:spcPct val="100000"/>
              </a:lnSpc>
            </a:pPr>
            <a:r>
              <a:rPr lang="fr-FR" sz="2600" dirty="0">
                <a:effectLst/>
                <a:latin typeface="Calibri" panose="020F0502020204030204" pitchFamily="34" charset="0"/>
                <a:ea typeface="Calibri" panose="020F0502020204030204" pitchFamily="34" charset="0"/>
                <a:cs typeface="Times New Roman" panose="02020603050405020304" pitchFamily="18" charset="0"/>
              </a:rPr>
              <a:t>En 2019, je me suis engagée dans l’armée de terre en tant qu’assistante administrative. </a:t>
            </a:r>
          </a:p>
          <a:p>
            <a:pPr>
              <a:lnSpc>
                <a:spcPct val="100000"/>
              </a:lnSpc>
            </a:pPr>
            <a:r>
              <a:rPr lang="fr-FR" sz="2600" dirty="0">
                <a:latin typeface="Calibri" panose="020F0502020204030204" pitchFamily="34" charset="0"/>
                <a:ea typeface="Calibri" panose="020F0502020204030204" pitchFamily="34" charset="0"/>
                <a:cs typeface="Times New Roman" panose="02020603050405020304" pitchFamily="18" charset="0"/>
              </a:rPr>
              <a:t>L</a:t>
            </a:r>
            <a:r>
              <a:rPr lang="fr-FR" sz="2600" dirty="0">
                <a:effectLst/>
                <a:latin typeface="Calibri" panose="020F0502020204030204" pitchFamily="34" charset="0"/>
                <a:ea typeface="Calibri" panose="020F0502020204030204" pitchFamily="34" charset="0"/>
                <a:cs typeface="Times New Roman" panose="02020603050405020304" pitchFamily="18" charset="0"/>
              </a:rPr>
              <a:t>e milieu militaire ne me correspondant finalement pas, j’ai cherché si je pouvais me former dans le civil. </a:t>
            </a:r>
          </a:p>
          <a:p>
            <a:pPr>
              <a:lnSpc>
                <a:spcPct val="100000"/>
              </a:lnSpc>
            </a:pPr>
            <a:endParaRPr lang="fr-FR" sz="2400" dirty="0"/>
          </a:p>
        </p:txBody>
      </p:sp>
    </p:spTree>
    <p:custDataLst>
      <p:tags r:id="rId1"/>
    </p:custDataLst>
    <p:extLst>
      <p:ext uri="{BB962C8B-B14F-4D97-AF65-F5344CB8AC3E}">
        <p14:creationId xmlns:p14="http://schemas.microsoft.com/office/powerpoint/2010/main" val="80461281"/>
      </p:ext>
    </p:extLst>
  </p:cSld>
  <p:clrMapOvr>
    <a:masterClrMapping/>
  </p:clrMapOvr>
  <mc:AlternateContent xmlns:mc="http://schemas.openxmlformats.org/markup-compatibility/2006">
    <mc:Choice xmlns:p14="http://schemas.microsoft.com/office/powerpoint/2010/main" Requires="p14">
      <p:transition spd="med" p14:dur="700" advTm="11522">
        <p:fade/>
      </p:transition>
    </mc:Choice>
    <mc:Fallback>
      <p:transition spd="med" advTm="115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8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F0718F8E-20E9-470F-8807-51917FF3A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11" y="1744515"/>
            <a:ext cx="3368969" cy="3368969"/>
          </a:xfrm>
          <a:prstGeom prst="rect">
            <a:avLst/>
          </a:prstGeom>
        </p:spPr>
      </p:pic>
      <p:sp>
        <p:nvSpPr>
          <p:cNvPr id="94" name="Freeform: Shape 87">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33021"/>
          </a:solidFill>
          <a:ln w="6857" cap="flat">
            <a:noFill/>
            <a:prstDash val="solid"/>
            <a:miter/>
          </a:ln>
        </p:spPr>
        <p:txBody>
          <a:bodyPr wrap="square" rtlCol="0" anchor="ctr">
            <a:noAutofit/>
          </a:bodyPr>
          <a:lstStyle/>
          <a:p>
            <a:endParaRPr lang="en-US"/>
          </a:p>
        </p:txBody>
      </p:sp>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a:xfrm>
            <a:off x="322801" y="272270"/>
            <a:ext cx="5337270" cy="1476801"/>
          </a:xfrm>
        </p:spPr>
        <p:txBody>
          <a:bodyPr anchor="b">
            <a:normAutofit/>
          </a:bodyPr>
          <a:lstStyle/>
          <a:p>
            <a:pPr>
              <a:lnSpc>
                <a:spcPct val="90000"/>
              </a:lnSpc>
            </a:pPr>
            <a:r>
              <a:rPr lang="fr-FR" dirty="0">
                <a:solidFill>
                  <a:srgbClr val="585C92"/>
                </a:solidFill>
              </a:rPr>
              <a:t>Pourquoi avoir choisi le Greta ?</a:t>
            </a:r>
          </a:p>
        </p:txBody>
      </p:sp>
      <p:sp>
        <p:nvSpPr>
          <p:cNvPr id="9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33021"/>
          </a:solidFill>
          <a:ln w="38100" cap="rnd">
            <a:solidFill>
              <a:srgbClr val="F3302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a:xfrm>
            <a:off x="5916304" y="1744515"/>
            <a:ext cx="5461095" cy="6297452"/>
          </a:xfrm>
        </p:spPr>
        <p:txBody>
          <a:bodyPr anchor="t">
            <a:normAutofit/>
          </a:bodyPr>
          <a:lstStyle/>
          <a:p>
            <a:pPr>
              <a:lnSpc>
                <a:spcPct val="100000"/>
              </a:lnSpc>
            </a:pPr>
            <a:r>
              <a:rPr lang="fr-FR"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J’ai choisi le Greta sur recommandation de ma conseillère Pôle Emploi.</a:t>
            </a:r>
          </a:p>
          <a:p>
            <a:pPr>
              <a:lnSpc>
                <a:spcPct val="100000"/>
              </a:lnSpc>
            </a:pPr>
            <a:endParaRPr lang="fr-FR"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fr-FR"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Après les démarches, j’ai été en dispositif </a:t>
            </a:r>
            <a:r>
              <a:rPr lang="fr-FR" sz="2600" dirty="0">
                <a:solidFill>
                  <a:srgbClr val="FFFFFF"/>
                </a:solidFill>
                <a:latin typeface="Calibri" panose="020F0502020204030204" pitchFamily="34" charset="0"/>
                <a:ea typeface="Calibri" panose="020F0502020204030204" pitchFamily="34" charset="0"/>
                <a:cs typeface="Times New Roman" panose="02020603050405020304" pitchFamily="18" charset="0"/>
              </a:rPr>
              <a:t>individuel pendant quatre semaines </a:t>
            </a:r>
            <a:r>
              <a:rPr lang="fr-FR"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au Greta pour réviser la bureautique (Word et Excel). </a:t>
            </a:r>
          </a:p>
          <a:p>
            <a:pPr>
              <a:lnSpc>
                <a:spcPct val="100000"/>
              </a:lnSpc>
            </a:pPr>
            <a:endParaRPr lang="fr-FR" sz="26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6418237" y="1956150"/>
                <a:ext cx="36000" cy="32709"/>
              </a:xfrm>
              <a:prstGeom prst="rect">
                <a:avLst/>
              </a:prstGeom>
            </p:spPr>
          </p:pic>
        </mc:Fallback>
      </mc:AlternateContent>
    </p:spTree>
    <p:custDataLst>
      <p:tags r:id="rId1"/>
    </p:custDataLst>
    <p:extLst>
      <p:ext uri="{BB962C8B-B14F-4D97-AF65-F5344CB8AC3E}">
        <p14:creationId xmlns:p14="http://schemas.microsoft.com/office/powerpoint/2010/main" val="188743262"/>
      </p:ext>
    </p:extLst>
  </p:cSld>
  <p:clrMapOvr>
    <a:masterClrMapping/>
  </p:clrMapOvr>
  <mc:AlternateContent xmlns:mc="http://schemas.openxmlformats.org/markup-compatibility/2006">
    <mc:Choice xmlns:p14="http://schemas.microsoft.com/office/powerpoint/2010/main" Requires="p14">
      <p:transition spd="med" p14:dur="700" advTm="10361">
        <p:fade/>
      </p:transition>
    </mc:Choice>
    <mc:Fallback>
      <p:transition spd="med" advTm="103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8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F0718F8E-20E9-470F-8807-51917FF3A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11" y="1744515"/>
            <a:ext cx="3368969" cy="3368969"/>
          </a:xfrm>
          <a:prstGeom prst="rect">
            <a:avLst/>
          </a:prstGeom>
        </p:spPr>
      </p:pic>
      <p:sp>
        <p:nvSpPr>
          <p:cNvPr id="94" name="Freeform: Shape 87">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33021"/>
          </a:solidFill>
          <a:ln w="6857" cap="flat">
            <a:noFill/>
            <a:prstDash val="solid"/>
            <a:miter/>
          </a:ln>
        </p:spPr>
        <p:txBody>
          <a:bodyPr wrap="square" rtlCol="0" anchor="ctr">
            <a:noAutofit/>
          </a:bodyPr>
          <a:lstStyle/>
          <a:p>
            <a:endParaRPr lang="en-US"/>
          </a:p>
        </p:txBody>
      </p:sp>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a:xfrm>
            <a:off x="322801" y="272270"/>
            <a:ext cx="5337270" cy="1476801"/>
          </a:xfrm>
        </p:spPr>
        <p:txBody>
          <a:bodyPr anchor="b">
            <a:normAutofit/>
          </a:bodyPr>
          <a:lstStyle/>
          <a:p>
            <a:pPr>
              <a:lnSpc>
                <a:spcPct val="90000"/>
              </a:lnSpc>
            </a:pPr>
            <a:r>
              <a:rPr lang="fr-FR" dirty="0">
                <a:solidFill>
                  <a:srgbClr val="585C92"/>
                </a:solidFill>
              </a:rPr>
              <a:t>Pourquoi avoir choisi le Greta ?</a:t>
            </a:r>
          </a:p>
        </p:txBody>
      </p:sp>
      <p:sp>
        <p:nvSpPr>
          <p:cNvPr id="9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33021"/>
          </a:solidFill>
          <a:ln w="38100" cap="rnd">
            <a:solidFill>
              <a:srgbClr val="F3302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a:xfrm>
            <a:off x="5813681" y="1010670"/>
            <a:ext cx="5461095" cy="6297452"/>
          </a:xfrm>
        </p:spPr>
        <p:txBody>
          <a:bodyPr anchor="t">
            <a:normAutofit/>
          </a:bodyPr>
          <a:lstStyle/>
          <a:p>
            <a:pPr>
              <a:lnSpc>
                <a:spcPct val="100000"/>
              </a:lnSpc>
            </a:pPr>
            <a:endParaRPr lang="fr-FR" sz="26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fr-FR" sz="26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a:t>
            </a:r>
            <a:r>
              <a:rPr lang="fr-FR"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 suis partie deux semaines en stage dans un centre social, pour découvrir le métier de secrétaire d’accueil</a:t>
            </a:r>
            <a:r>
              <a:rPr lang="fr-FR" sz="26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fr-FR"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fr-FR"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fr-FR"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 candidature ayant été retenue, j’ai poursuivi ma formation sur le métier de </a:t>
            </a:r>
            <a:r>
              <a:rPr lang="fr-FR"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secrétaire assistante </a:t>
            </a:r>
            <a:r>
              <a:rPr lang="fr-FR"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 EEP.</a:t>
            </a:r>
            <a:endParaRPr lang="fr-FR" sz="2600" dirty="0">
              <a:solidFill>
                <a:srgbClr val="FFFFFF"/>
              </a:solidFill>
            </a:endParaRPr>
          </a:p>
        </p:txBody>
      </p:sp>
      <mc:AlternateContent xmlns:mc="http://schemas.openxmlformats.org/markup-compatibility/2006" xmlns:p14="http://schemas.microsoft.com/office/powerpoint/2010/main">
        <mc:Choice Requires="p14">
          <p:contentPart p14:bwMode="auto" r:id="rId4">
            <p14:nvContentPartPr>
              <p14: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6418237" y="1956150"/>
                <a:ext cx="36000" cy="32709"/>
              </a:xfrm>
              <a:prstGeom prst="rect">
                <a:avLst/>
              </a:prstGeom>
            </p:spPr>
          </p:pic>
        </mc:Fallback>
      </mc:AlternateContent>
    </p:spTree>
    <p:custDataLst>
      <p:tags r:id="rId1"/>
    </p:custDataLst>
    <p:extLst>
      <p:ext uri="{BB962C8B-B14F-4D97-AF65-F5344CB8AC3E}">
        <p14:creationId xmlns:p14="http://schemas.microsoft.com/office/powerpoint/2010/main" val="3374136612"/>
      </p:ext>
    </p:extLst>
  </p:cSld>
  <p:clrMapOvr>
    <a:masterClrMapping/>
  </p:clrMapOvr>
  <mc:AlternateContent xmlns:mc="http://schemas.openxmlformats.org/markup-compatibility/2006">
    <mc:Choice xmlns:p14="http://schemas.microsoft.com/office/powerpoint/2010/main" Requires="p14">
      <p:transition spd="med" p14:dur="700" advTm="10920">
        <p:fade/>
      </p:transition>
    </mc:Choice>
    <mc:Fallback>
      <p:transition spd="med" advTm="109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a:xfrm>
            <a:off x="630936" y="4612627"/>
            <a:ext cx="3344528" cy="1682610"/>
          </a:xfrm>
        </p:spPr>
        <p:txBody>
          <a:bodyPr anchor="ctr">
            <a:normAutofit/>
          </a:bodyPr>
          <a:lstStyle/>
          <a:p>
            <a:pPr>
              <a:lnSpc>
                <a:spcPct val="90000"/>
              </a:lnSpc>
            </a:pPr>
            <a:r>
              <a:rPr lang="fr-FR" sz="3700" dirty="0"/>
              <a:t>L’EEP, qu’est-ce que c’est ?</a:t>
            </a:r>
          </a:p>
        </p:txBody>
      </p:sp>
      <p:pic>
        <p:nvPicPr>
          <p:cNvPr id="29" name="Image 28" descr="Une image contenant intérieur, plancher, bâtiment, pièce&#10;&#10;Description générée automatiquement">
            <a:extLst>
              <a:ext uri="{FF2B5EF4-FFF2-40B4-BE49-F238E27FC236}">
                <a16:creationId xmlns:a16="http://schemas.microsoft.com/office/drawing/2014/main" id="{B509001E-D5E8-4FC1-89D7-8CACCA6CD1A2}"/>
              </a:ext>
            </a:extLst>
          </p:cNvPr>
          <p:cNvPicPr>
            <a:picLocks noChangeAspect="1"/>
          </p:cNvPicPr>
          <p:nvPr/>
        </p:nvPicPr>
        <p:blipFill rotWithShape="1">
          <a:blip r:embed="rId3">
            <a:extLst>
              <a:ext uri="{28A0092B-C50C-407E-A947-70E740481C1C}">
                <a14:useLocalDpi xmlns:a14="http://schemas.microsoft.com/office/drawing/2010/main" val="0"/>
              </a:ext>
            </a:extLst>
          </a:blip>
          <a:srcRect l="23430" r="24644" b="-2"/>
          <a:stretch/>
        </p:blipFill>
        <p:spPr>
          <a:xfrm>
            <a:off x="346661" y="0"/>
            <a:ext cx="2885638" cy="3126007"/>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p:spPr>
      </p:pic>
      <p:pic>
        <p:nvPicPr>
          <p:cNvPr id="26" name="Image 25" descr="Une image contenant texte, intérieur&#10;&#10;Description générée automatiquement">
            <a:extLst>
              <a:ext uri="{FF2B5EF4-FFF2-40B4-BE49-F238E27FC236}">
                <a16:creationId xmlns:a16="http://schemas.microsoft.com/office/drawing/2014/main" id="{34CC2152-EDB3-4F80-A489-72A8EE1295E5}"/>
              </a:ext>
            </a:extLst>
          </p:cNvPr>
          <p:cNvPicPr>
            <a:picLocks noChangeAspect="1"/>
          </p:cNvPicPr>
          <p:nvPr/>
        </p:nvPicPr>
        <p:blipFill rotWithShape="1">
          <a:blip r:embed="rId4">
            <a:extLst>
              <a:ext uri="{28A0092B-C50C-407E-A947-70E740481C1C}">
                <a14:useLocalDpi xmlns:a14="http://schemas.microsoft.com/office/drawing/2010/main" val="0"/>
              </a:ext>
            </a:extLst>
          </a:blip>
          <a:srcRect l="28976" r="22915" b="-1"/>
          <a:stretch/>
        </p:blipFill>
        <p:spPr>
          <a:xfrm>
            <a:off x="4148881" y="-1"/>
            <a:ext cx="2811027" cy="3126007"/>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p:spPr>
      </p:pic>
      <p:pic>
        <p:nvPicPr>
          <p:cNvPr id="20" name="Image 19" descr="Une image contenant texte, herbe, extérieur, ciel&#10;&#10;Description générée automatiquement">
            <a:extLst>
              <a:ext uri="{FF2B5EF4-FFF2-40B4-BE49-F238E27FC236}">
                <a16:creationId xmlns:a16="http://schemas.microsoft.com/office/drawing/2014/main" id="{A5AFFBFF-A785-4923-BF72-C23CCBF2B2EE}"/>
              </a:ext>
            </a:extLst>
          </p:cNvPr>
          <p:cNvPicPr>
            <a:picLocks noChangeAspect="1"/>
          </p:cNvPicPr>
          <p:nvPr/>
        </p:nvPicPr>
        <p:blipFill rotWithShape="1">
          <a:blip r:embed="rId5">
            <a:extLst>
              <a:ext uri="{28A0092B-C50C-407E-A947-70E740481C1C}">
                <a14:useLocalDpi xmlns:a14="http://schemas.microsoft.com/office/drawing/2010/main" val="0"/>
              </a:ext>
            </a:extLst>
          </a:blip>
          <a:srcRect l="18792" r="19257" b="3"/>
          <a:stretch/>
        </p:blipFill>
        <p:spPr>
          <a:xfrm>
            <a:off x="7876490" y="-1"/>
            <a:ext cx="2901318" cy="3126007"/>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p:spPr>
      </p:pic>
      <mc:AlternateContent xmlns:mc="http://schemas.openxmlformats.org/markup-compatibility/2006" xmlns:p14="http://schemas.microsoft.com/office/powerpoint/2010/main">
        <mc:Choice Requires="p14">
          <p:contentPart p14:bwMode="auto" r:id="rId6">
            <p14:nvContentPartPr>
              <p14:cNvPr id="79" name="Ink 7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79" name="Ink 7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7"/>
              <a:stretch>
                <a:fillRect/>
              </a:stretch>
            </p:blipFill>
            <p:spPr>
              <a:xfrm>
                <a:off x="5737403" y="4868832"/>
                <a:ext cx="36000" cy="32709"/>
              </a:xfrm>
              <a:prstGeom prst="rect">
                <a:avLst/>
              </a:prstGeom>
            </p:spPr>
          </p:pic>
        </mc:Fallback>
      </mc:AlternateContent>
      <p:sp>
        <p:nvSpPr>
          <p:cNvPr id="8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9892" y="4544568"/>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B54A65"/>
          </a:solidFill>
          <a:ln w="34925">
            <a:solidFill>
              <a:srgbClr val="B54A6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a:xfrm>
            <a:off x="4413583" y="3126006"/>
            <a:ext cx="7147481" cy="3731993"/>
          </a:xfrm>
        </p:spPr>
        <p:txBody>
          <a:bodyPr anchor="ctr">
            <a:noAutofit/>
          </a:bodyPr>
          <a:lstStyle/>
          <a:p>
            <a:pPr>
              <a:lnSpc>
                <a:spcPct val="100000"/>
              </a:lnSpc>
            </a:pPr>
            <a:r>
              <a:rPr lang="fr-FR" sz="2600" dirty="0">
                <a:latin typeface="Calibri" panose="020F0502020204030204" pitchFamily="34" charset="0"/>
                <a:cs typeface="Calibri" panose="020F0502020204030204" pitchFamily="34" charset="0"/>
              </a:rPr>
              <a:t>L’Entreprise d’Entraînement Pédagogique reproduit les services et l’activité d’une véritable entreprise. Notre EEP, LUX’N’CO, travaille avec trois entreprises partenaires : </a:t>
            </a:r>
          </a:p>
          <a:p>
            <a:pPr algn="just">
              <a:lnSpc>
                <a:spcPct val="100000"/>
              </a:lnSpc>
              <a:buFont typeface="Courier New" panose="02070309020205020404" pitchFamily="49" charset="0"/>
              <a:buChar char="o"/>
            </a:pPr>
            <a:r>
              <a:rPr lang="fr-FR" sz="2600" dirty="0">
                <a:latin typeface="Calibri" panose="020F0502020204030204" pitchFamily="34" charset="0"/>
                <a:cs typeface="Calibri" panose="020F0502020204030204" pitchFamily="34" charset="0"/>
              </a:rPr>
              <a:t>La Chaîne Thermale du Soleil</a:t>
            </a:r>
          </a:p>
          <a:p>
            <a:pPr algn="just">
              <a:lnSpc>
                <a:spcPct val="100000"/>
              </a:lnSpc>
              <a:buFont typeface="Courier New" panose="02070309020205020404" pitchFamily="49" charset="0"/>
              <a:buChar char="o"/>
            </a:pPr>
            <a:r>
              <a:rPr lang="fr-FR" sz="2600" dirty="0">
                <a:latin typeface="Calibri" panose="020F0502020204030204" pitchFamily="34" charset="0"/>
                <a:cs typeface="Calibri" panose="020F0502020204030204" pitchFamily="34" charset="0"/>
              </a:rPr>
              <a:t>Les distilleries Peureux</a:t>
            </a:r>
          </a:p>
          <a:p>
            <a:pPr algn="just">
              <a:lnSpc>
                <a:spcPct val="100000"/>
              </a:lnSpc>
              <a:buFont typeface="Courier New" panose="02070309020205020404" pitchFamily="49" charset="0"/>
              <a:buChar char="o"/>
            </a:pPr>
            <a:r>
              <a:rPr lang="fr-FR" sz="2600" dirty="0">
                <a:latin typeface="Calibri" panose="020F0502020204030204" pitchFamily="34" charset="0"/>
                <a:cs typeface="Calibri" panose="020F0502020204030204" pitchFamily="34" charset="0"/>
              </a:rPr>
              <a:t>Le domaine Bourdaire-Gallois</a:t>
            </a:r>
          </a:p>
        </p:txBody>
      </p:sp>
    </p:spTree>
    <p:custDataLst>
      <p:tags r:id="rId1"/>
    </p:custDataLst>
    <p:extLst>
      <p:ext uri="{BB962C8B-B14F-4D97-AF65-F5344CB8AC3E}">
        <p14:creationId xmlns:p14="http://schemas.microsoft.com/office/powerpoint/2010/main" val="2844930347"/>
      </p:ext>
    </p:extLst>
  </p:cSld>
  <p:clrMapOvr>
    <a:masterClrMapping/>
  </p:clrMapOvr>
  <mc:AlternateContent xmlns:mc="http://schemas.openxmlformats.org/markup-compatibility/2006">
    <mc:Choice xmlns:p14="http://schemas.microsoft.com/office/powerpoint/2010/main" Requires="p14">
      <p:transition spd="med" p14:dur="700" advTm="17915">
        <p:fade/>
      </p:transition>
    </mc:Choice>
    <mc:Fallback>
      <p:transition spd="med" advTm="179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a:xfrm>
            <a:off x="572493" y="238539"/>
            <a:ext cx="11047013" cy="1434415"/>
          </a:xfrm>
        </p:spPr>
        <p:txBody>
          <a:bodyPr anchor="b">
            <a:normAutofit/>
          </a:bodyPr>
          <a:lstStyle/>
          <a:p>
            <a:pPr>
              <a:lnSpc>
                <a:spcPct val="90000"/>
              </a:lnSpc>
            </a:pPr>
            <a:r>
              <a:rPr lang="fr-FR" sz="6100"/>
              <a:t>Où peut s’exercer ce métier ?</a:t>
            </a:r>
          </a:p>
        </p:txBody>
      </p:sp>
      <p:sp>
        <p:nvSpPr>
          <p:cNvPr id="2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2A45C"/>
          </a:solidFill>
          <a:ln w="38100" cap="rnd">
            <a:solidFill>
              <a:srgbClr val="D2A45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 18" descr="Une image contenant intérieur, chat, chat domestique&#10;&#10;Description générée automatiquement">
            <a:extLst>
              <a:ext uri="{FF2B5EF4-FFF2-40B4-BE49-F238E27FC236}">
                <a16:creationId xmlns:a16="http://schemas.microsoft.com/office/drawing/2014/main" id="{6CDA04A7-2E51-4A47-9BD3-2BC9D482B5EF}"/>
              </a:ext>
            </a:extLst>
          </p:cNvPr>
          <p:cNvPicPr>
            <a:picLocks noChangeAspect="1"/>
          </p:cNvPicPr>
          <p:nvPr/>
        </p:nvPicPr>
        <p:blipFill rotWithShape="1">
          <a:blip r:embed="rId3">
            <a:extLst>
              <a:ext uri="{28A0092B-C50C-407E-A947-70E740481C1C}">
                <a14:useLocalDpi xmlns:a14="http://schemas.microsoft.com/office/drawing/2010/main" val="0"/>
              </a:ext>
            </a:extLst>
          </a:blip>
          <a:srcRect l="21100" r="16176"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a:xfrm>
            <a:off x="4685617" y="2002056"/>
            <a:ext cx="7146499" cy="4669726"/>
          </a:xfrm>
        </p:spPr>
        <p:txBody>
          <a:bodyPr anchor="t">
            <a:normAutofit/>
          </a:bodyPr>
          <a:lstStyle/>
          <a:p>
            <a:pPr>
              <a:lnSpc>
                <a:spcPct val="100000"/>
              </a:lnSpc>
            </a:pPr>
            <a:r>
              <a:rPr lang="fr-FR" sz="2600" dirty="0">
                <a:effectLst/>
                <a:latin typeface="Calibri" panose="020F0502020204030204" pitchFamily="34" charset="0"/>
                <a:ea typeface="Calibri" panose="020F0502020204030204" pitchFamily="34" charset="0"/>
                <a:cs typeface="Times New Roman" panose="02020603050405020304" pitchFamily="18" charset="0"/>
              </a:rPr>
              <a:t>La partie administrative d’une institution est importante sinon essentielle à son bon fonctionnement. </a:t>
            </a:r>
          </a:p>
          <a:p>
            <a:pPr marL="0" indent="0">
              <a:lnSpc>
                <a:spcPct val="100000"/>
              </a:lnSpc>
              <a:buNone/>
            </a:pP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fr-FR" sz="2600" dirty="0">
                <a:latin typeface="Calibri" panose="020F0502020204030204" pitchFamily="34" charset="0"/>
                <a:ea typeface="Calibri" panose="020F0502020204030204" pitchFamily="34" charset="0"/>
                <a:cs typeface="Times New Roman" panose="02020603050405020304" pitchFamily="18" charset="0"/>
              </a:rPr>
              <a:t>Ce métier</a:t>
            </a:r>
            <a:r>
              <a:rPr lang="fr-FR" sz="2600" dirty="0">
                <a:effectLst/>
                <a:latin typeface="Calibri" panose="020F0502020204030204" pitchFamily="34" charset="0"/>
                <a:ea typeface="Calibri" panose="020F0502020204030204" pitchFamily="34" charset="0"/>
                <a:cs typeface="Times New Roman" panose="02020603050405020304" pitchFamily="18" charset="0"/>
              </a:rPr>
              <a:t> a l’avantage d’être polyvalent et de pouvoir être exercé dans toutes sortes de structures (institutions, entreprises, associations).</a:t>
            </a:r>
          </a:p>
          <a:p>
            <a:pPr>
              <a:lnSpc>
                <a:spcPct val="100000"/>
              </a:lnSpc>
            </a:pP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fr-FR" sz="2600" dirty="0">
                <a:latin typeface="Calibri" panose="020F0502020204030204" pitchFamily="34" charset="0"/>
                <a:ea typeface="Calibri" panose="020F0502020204030204" pitchFamily="34" charset="0"/>
                <a:cs typeface="Times New Roman" panose="02020603050405020304" pitchFamily="18" charset="0"/>
              </a:rPr>
              <a:t>C’est un rouage nécessaire sans qui rien n’est possible. </a:t>
            </a:r>
          </a:p>
          <a:p>
            <a:pPr>
              <a:lnSpc>
                <a:spcPct val="100000"/>
              </a:lnSpc>
            </a:pP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fr-FR" sz="2600" dirty="0"/>
          </a:p>
        </p:txBody>
      </p:sp>
    </p:spTree>
    <p:custDataLst>
      <p:tags r:id="rId1"/>
    </p:custDataLst>
    <p:extLst>
      <p:ext uri="{BB962C8B-B14F-4D97-AF65-F5344CB8AC3E}">
        <p14:creationId xmlns:p14="http://schemas.microsoft.com/office/powerpoint/2010/main" val="2026511870"/>
      </p:ext>
    </p:extLst>
  </p:cSld>
  <p:clrMapOvr>
    <a:masterClrMapping/>
  </p:clrMapOvr>
  <mc:AlternateContent xmlns:mc="http://schemas.openxmlformats.org/markup-compatibility/2006">
    <mc:Choice xmlns:p14="http://schemas.microsoft.com/office/powerpoint/2010/main" Requires="p14">
      <p:transition spd="med" p14:dur="700" advTm="16680">
        <p:fade/>
      </p:transition>
    </mc:Choice>
    <mc:Fallback>
      <p:transition spd="med" advTm="166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4A526"/>
          </a:solidFill>
          <a:ln w="38100" cap="rnd">
            <a:solidFill>
              <a:srgbClr val="F4A52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a:xfrm>
            <a:off x="396004" y="2924266"/>
            <a:ext cx="4914173" cy="4110004"/>
          </a:xfrm>
        </p:spPr>
        <p:txBody>
          <a:bodyPr>
            <a:normAutofit/>
          </a:bodyPr>
          <a:lstStyle/>
          <a:p>
            <a:pPr>
              <a:lnSpc>
                <a:spcPct val="100000"/>
              </a:lnSpc>
            </a:pPr>
            <a:r>
              <a:rPr lang="fr-FR" sz="2600" dirty="0">
                <a:latin typeface="Calibri" panose="020F0502020204030204" pitchFamily="34" charset="0"/>
                <a:ea typeface="Calibri" panose="020F0502020204030204" pitchFamily="34" charset="0"/>
                <a:cs typeface="Times New Roman" panose="02020603050405020304" pitchFamily="18" charset="0"/>
              </a:rPr>
              <a:t>Être secrétaire, c’est assister une ou plusieurs personnes. </a:t>
            </a:r>
          </a:p>
          <a:p>
            <a:pPr>
              <a:lnSpc>
                <a:spcPct val="100000"/>
              </a:lnSpc>
            </a:pPr>
            <a:r>
              <a:rPr lang="fr-FR" sz="2600" dirty="0">
                <a:latin typeface="Calibri" panose="020F0502020204030204" pitchFamily="34" charset="0"/>
                <a:ea typeface="Calibri" panose="020F0502020204030204" pitchFamily="34" charset="0"/>
                <a:cs typeface="Times New Roman" panose="02020603050405020304" pitchFamily="18" charset="0"/>
              </a:rPr>
              <a:t>Prise de notes, saisie du courrier, réception et envoi de messages électroniques, organisation de réunions, accueil et tenue d'agendas... la liste des tâches est longue et variée. </a:t>
            </a:r>
          </a:p>
          <a:p>
            <a:pPr marL="0" indent="0">
              <a:lnSpc>
                <a:spcPct val="100000"/>
              </a:lnSpc>
              <a:buNone/>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fr-FR" sz="1800" dirty="0"/>
          </a:p>
        </p:txBody>
      </p:sp>
      <p:pic>
        <p:nvPicPr>
          <p:cNvPr id="5" name="Image 4" descr="Une image contenant texte, jouet, graphiques vectoriels&#10;&#10;Description générée automatiquement">
            <a:extLst>
              <a:ext uri="{FF2B5EF4-FFF2-40B4-BE49-F238E27FC236}">
                <a16:creationId xmlns:a16="http://schemas.microsoft.com/office/drawing/2014/main" id="{8CD828F9-6AE2-4390-9A16-D98351AB61D7}"/>
              </a:ext>
            </a:extLst>
          </p:cNvPr>
          <p:cNvPicPr>
            <a:picLocks noChangeAspect="1"/>
          </p:cNvPicPr>
          <p:nvPr/>
        </p:nvPicPr>
        <p:blipFill rotWithShape="1">
          <a:blip r:embed="rId3">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a:xfrm>
            <a:off x="640080" y="876497"/>
            <a:ext cx="6239185" cy="893141"/>
          </a:xfrm>
        </p:spPr>
        <p:txBody>
          <a:bodyPr anchor="b">
            <a:normAutofit/>
          </a:bodyPr>
          <a:lstStyle/>
          <a:p>
            <a:pPr>
              <a:lnSpc>
                <a:spcPct val="90000"/>
              </a:lnSpc>
            </a:pPr>
            <a:r>
              <a:rPr lang="fr-FR" sz="4400" dirty="0"/>
              <a:t>En quoi consiste-t-il ?</a:t>
            </a:r>
          </a:p>
        </p:txBody>
      </p:sp>
    </p:spTree>
    <p:custDataLst>
      <p:tags r:id="rId1"/>
    </p:custDataLst>
    <p:extLst>
      <p:ext uri="{BB962C8B-B14F-4D97-AF65-F5344CB8AC3E}">
        <p14:creationId xmlns:p14="http://schemas.microsoft.com/office/powerpoint/2010/main" val="3024903024"/>
      </p:ext>
    </p:extLst>
  </p:cSld>
  <p:clrMapOvr>
    <a:masterClrMapping/>
  </p:clrMapOvr>
  <mc:AlternateContent xmlns:mc="http://schemas.openxmlformats.org/markup-compatibility/2006">
    <mc:Choice xmlns:p14="http://schemas.microsoft.com/office/powerpoint/2010/main" Requires="p14">
      <p:transition spd="med" p14:dur="700" advTm="12210">
        <p:fade/>
      </p:transition>
    </mc:Choice>
    <mc:Fallback>
      <p:transition spd="med" advTm="122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p:txBody>
          <a:bodyPr>
            <a:normAutofit/>
          </a:bodyPr>
          <a:lstStyle/>
          <a:p>
            <a:r>
              <a:rPr lang="fr-FR" sz="4300" dirty="0"/>
              <a:t>La formation</a:t>
            </a:r>
          </a:p>
        </p:txBody>
      </p:sp>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a:xfrm>
            <a:off x="269358" y="1839433"/>
            <a:ext cx="11653283" cy="5018567"/>
          </a:xfrm>
        </p:spPr>
        <p:txBody>
          <a:bodyPr>
            <a:normAutofit/>
          </a:bodyPr>
          <a:lstStyle/>
          <a:p>
            <a:pPr algn="just">
              <a:lnSpc>
                <a:spcPct val="107000"/>
              </a:lnSpc>
              <a:spcAft>
                <a:spcPts val="800"/>
              </a:spcAft>
            </a:pPr>
            <a:r>
              <a:rPr lang="fr-FR" sz="2600" dirty="0">
                <a:effectLst/>
                <a:latin typeface="Calibri" panose="020F0502020204030204" pitchFamily="34" charset="0"/>
                <a:ea typeface="Calibri" panose="020F0502020204030204" pitchFamily="34" charset="0"/>
                <a:cs typeface="Times New Roman" panose="02020603050405020304" pitchFamily="18" charset="0"/>
              </a:rPr>
              <a:t>La formation de secrétaire assistante dure neuf mois. J’ai pu approfondir mes connaissances et apprendre de nouvelles compétences. </a:t>
            </a: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600" dirty="0">
                <a:effectLst/>
                <a:latin typeface="Calibri" panose="020F0502020204030204" pitchFamily="34" charset="0"/>
                <a:ea typeface="Calibri" panose="020F0502020204030204" pitchFamily="34" charset="0"/>
                <a:cs typeface="Times New Roman" panose="02020603050405020304" pitchFamily="18" charset="0"/>
              </a:rPr>
              <a:t>Entre la communication et le digital, en passant par la gestion commerciale et la bureautique, les cours sont variés. </a:t>
            </a:r>
            <a:r>
              <a:rPr lang="fr-FR" sz="2600" dirty="0">
                <a:latin typeface="Calibri" panose="020F0502020204030204" pitchFamily="34" charset="0"/>
                <a:ea typeface="Calibri" panose="020F0502020204030204" pitchFamily="34" charset="0"/>
                <a:cs typeface="Times New Roman" panose="02020603050405020304" pitchFamily="18" charset="0"/>
              </a:rPr>
              <a:t>N</a:t>
            </a:r>
            <a:r>
              <a:rPr lang="fr-FR" sz="2600" dirty="0">
                <a:effectLst/>
                <a:latin typeface="Calibri" panose="020F0502020204030204" pitchFamily="34" charset="0"/>
                <a:ea typeface="Calibri" panose="020F0502020204030204" pitchFamily="34" charset="0"/>
                <a:cs typeface="Times New Roman" panose="02020603050405020304" pitchFamily="18" charset="0"/>
              </a:rPr>
              <a:t>ous voyons aussi bien la gestion de planning que la création d’affiches, la rédaction de courriers que l’accueil téléphonique, etc. </a:t>
            </a:r>
          </a:p>
          <a:p>
            <a:pPr algn="just">
              <a:lnSpc>
                <a:spcPct val="107000"/>
              </a:lnSpc>
              <a:spcAft>
                <a:spcPts val="800"/>
              </a:spcAft>
            </a:pP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600" dirty="0">
                <a:effectLst/>
                <a:latin typeface="Calibri" panose="020F0502020204030204" pitchFamily="34" charset="0"/>
                <a:ea typeface="Calibri" panose="020F0502020204030204" pitchFamily="34" charset="0"/>
                <a:cs typeface="Times New Roman" panose="02020603050405020304" pitchFamily="18" charset="0"/>
              </a:rPr>
              <a:t>Nous travaillons en autonomie et en groupe.</a:t>
            </a:r>
          </a:p>
          <a:p>
            <a:pPr marL="0" indent="0">
              <a:buNone/>
            </a:pPr>
            <a:endParaRPr lang="fr-FR" dirty="0"/>
          </a:p>
        </p:txBody>
      </p:sp>
    </p:spTree>
    <p:custDataLst>
      <p:tags r:id="rId1"/>
    </p:custDataLst>
    <p:extLst>
      <p:ext uri="{BB962C8B-B14F-4D97-AF65-F5344CB8AC3E}">
        <p14:creationId xmlns:p14="http://schemas.microsoft.com/office/powerpoint/2010/main" val="2487144710"/>
      </p:ext>
    </p:extLst>
  </p:cSld>
  <p:clrMapOvr>
    <a:masterClrMapping/>
  </p:clrMapOvr>
  <mc:AlternateContent xmlns:mc="http://schemas.openxmlformats.org/markup-compatibility/2006">
    <mc:Choice xmlns:p14="http://schemas.microsoft.com/office/powerpoint/2010/main" Requires="p14">
      <p:transition spd="med" p14:dur="700" advTm="15606">
        <p:fade/>
      </p:transition>
    </mc:Choice>
    <mc:Fallback>
      <p:transition spd="med" advTm="156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BFEE2-3F29-4440-BC14-1D240505D55F}"/>
              </a:ext>
            </a:extLst>
          </p:cNvPr>
          <p:cNvSpPr>
            <a:spLocks noGrp="1"/>
          </p:cNvSpPr>
          <p:nvPr>
            <p:ph type="title"/>
          </p:nvPr>
        </p:nvSpPr>
        <p:spPr/>
        <p:txBody>
          <a:bodyPr>
            <a:normAutofit/>
          </a:bodyPr>
          <a:lstStyle/>
          <a:p>
            <a:r>
              <a:rPr lang="fr-FR" sz="4300" dirty="0"/>
              <a:t>Le confinement</a:t>
            </a:r>
          </a:p>
        </p:txBody>
      </p:sp>
      <p:sp>
        <p:nvSpPr>
          <p:cNvPr id="3" name="Espace réservé du contenu 2">
            <a:extLst>
              <a:ext uri="{FF2B5EF4-FFF2-40B4-BE49-F238E27FC236}">
                <a16:creationId xmlns:a16="http://schemas.microsoft.com/office/drawing/2014/main" id="{64A779B4-498F-47F6-9C5E-BD78B3BB7A00}"/>
              </a:ext>
            </a:extLst>
          </p:cNvPr>
          <p:cNvSpPr>
            <a:spLocks noGrp="1"/>
          </p:cNvSpPr>
          <p:nvPr>
            <p:ph idx="1"/>
          </p:nvPr>
        </p:nvSpPr>
        <p:spPr>
          <a:xfrm>
            <a:off x="244549" y="1929383"/>
            <a:ext cx="11653283" cy="4563492"/>
          </a:xfrm>
        </p:spPr>
        <p:txBody>
          <a:bodyPr>
            <a:normAutofit/>
          </a:bodyPr>
          <a:lstStyle/>
          <a:p>
            <a:pPr algn="just">
              <a:lnSpc>
                <a:spcPct val="107000"/>
              </a:lnSpc>
              <a:spcAft>
                <a:spcPts val="800"/>
              </a:spcAft>
            </a:pPr>
            <a:r>
              <a:rPr lang="fr-FR" sz="2600" dirty="0">
                <a:effectLst/>
                <a:latin typeface="Calibri" panose="020F0502020204030204" pitchFamily="34" charset="0"/>
                <a:ea typeface="Calibri" panose="020F0502020204030204" pitchFamily="34" charset="0"/>
                <a:cs typeface="Times New Roman" panose="02020603050405020304" pitchFamily="18" charset="0"/>
              </a:rPr>
              <a:t>Durant la formation, j’ai connu deux périodes de confinement. Il a fallu travailler à distance. Ce n’était pas la première fois que je travaillais depuis chez moi, je savais donc comment m’organiser et aménager mon espace de travail. </a:t>
            </a:r>
          </a:p>
          <a:p>
            <a:pPr algn="just">
              <a:lnSpc>
                <a:spcPct val="107000"/>
              </a:lnSpc>
              <a:spcAft>
                <a:spcPts val="800"/>
              </a:spcAft>
            </a:pP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600" dirty="0">
                <a:effectLst/>
                <a:latin typeface="Calibri" panose="020F0502020204030204" pitchFamily="34" charset="0"/>
                <a:ea typeface="Calibri" panose="020F0502020204030204" pitchFamily="34" charset="0"/>
                <a:cs typeface="Times New Roman" panose="02020603050405020304" pitchFamily="18" charset="0"/>
              </a:rPr>
              <a:t>Par contre, les visioconférences étaient inédites et au début du confinement de novembre, elles étaient </a:t>
            </a:r>
            <a:r>
              <a:rPr lang="fr-FR" sz="2600" dirty="0">
                <a:latin typeface="Calibri" panose="020F0502020204030204" pitchFamily="34" charset="0"/>
                <a:ea typeface="Calibri" panose="020F0502020204030204" pitchFamily="34" charset="0"/>
                <a:cs typeface="Times New Roman" panose="02020603050405020304" pitchFamily="18" charset="0"/>
              </a:rPr>
              <a:t>très</a:t>
            </a:r>
            <a:r>
              <a:rPr lang="fr-FR" sz="2600" dirty="0">
                <a:effectLst/>
                <a:latin typeface="Calibri" panose="020F0502020204030204" pitchFamily="34" charset="0"/>
                <a:ea typeface="Calibri" panose="020F0502020204030204" pitchFamily="34" charset="0"/>
                <a:cs typeface="Times New Roman" panose="02020603050405020304" pitchFamily="18" charset="0"/>
              </a:rPr>
              <a:t> longues et éprouvantes. Mais petit à petit, je me suis adaptée. J’ai continué à travailler normalement, mais moralement, c’était difficile. Les vacances de Noël ont été les bienvenues !</a:t>
            </a:r>
          </a:p>
          <a:p>
            <a:pPr marL="0" indent="0">
              <a:buNone/>
            </a:pPr>
            <a:endParaRPr lang="fr-FR" dirty="0"/>
          </a:p>
        </p:txBody>
      </p:sp>
    </p:spTree>
    <p:custDataLst>
      <p:tags r:id="rId1"/>
    </p:custDataLst>
    <p:extLst>
      <p:ext uri="{BB962C8B-B14F-4D97-AF65-F5344CB8AC3E}">
        <p14:creationId xmlns:p14="http://schemas.microsoft.com/office/powerpoint/2010/main" val="527972969"/>
      </p:ext>
    </p:extLst>
  </p:cSld>
  <p:clrMapOvr>
    <a:masterClrMapping/>
  </p:clrMapOvr>
  <mc:AlternateContent xmlns:mc="http://schemas.openxmlformats.org/markup-compatibility/2006">
    <mc:Choice xmlns:p14="http://schemas.microsoft.com/office/powerpoint/2010/main" Requires="p14">
      <p:transition spd="med" p14:dur="700" advTm="15037">
        <p:fade/>
      </p:transition>
    </mc:Choice>
    <mc:Fallback>
      <p:transition spd="med" advTm="150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1.3|1.7|3.2"/>
</p:tagLst>
</file>

<file path=ppt/tags/tag10.xml><?xml version="1.0" encoding="utf-8"?>
<p:tagLst xmlns:a="http://schemas.openxmlformats.org/drawingml/2006/main" xmlns:r="http://schemas.openxmlformats.org/officeDocument/2006/relationships" xmlns:p="http://schemas.openxmlformats.org/presentationml/2006/main">
  <p:tag name="TIMING" val="|1.4|1.3|2.7"/>
</p:tagLst>
</file>

<file path=ppt/tags/tag11.xml><?xml version="1.0" encoding="utf-8"?>
<p:tagLst xmlns:a="http://schemas.openxmlformats.org/drawingml/2006/main" xmlns:r="http://schemas.openxmlformats.org/officeDocument/2006/relationships" xmlns:p="http://schemas.openxmlformats.org/presentationml/2006/main">
  <p:tag name="TIMING" val="|0.2|1.6"/>
</p:tagLst>
</file>

<file path=ppt/tags/tag12.xml><?xml version="1.0" encoding="utf-8"?>
<p:tagLst xmlns:a="http://schemas.openxmlformats.org/drawingml/2006/main" xmlns:r="http://schemas.openxmlformats.org/officeDocument/2006/relationships" xmlns:p="http://schemas.openxmlformats.org/presentationml/2006/main">
  <p:tag name="TIMING" val="|0.6|0.8"/>
</p:tagLst>
</file>

<file path=ppt/tags/tag13.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7|1.8|2.2"/>
</p:tagLst>
</file>

<file path=ppt/tags/tag3.xml><?xml version="1.0" encoding="utf-8"?>
<p:tagLst xmlns:a="http://schemas.openxmlformats.org/drawingml/2006/main" xmlns:r="http://schemas.openxmlformats.org/officeDocument/2006/relationships" xmlns:p="http://schemas.openxmlformats.org/presentationml/2006/main">
  <p:tag name="TIMING" val="|0.5|1.3|4"/>
</p:tagLst>
</file>

<file path=ppt/tags/tag4.xml><?xml version="1.0" encoding="utf-8"?>
<p:tagLst xmlns:a="http://schemas.openxmlformats.org/drawingml/2006/main" xmlns:r="http://schemas.openxmlformats.org/officeDocument/2006/relationships" xmlns:p="http://schemas.openxmlformats.org/presentationml/2006/main">
  <p:tag name="TIMING" val="|1.3|1.7|6.3|1|1.3|0.9|1.4|1.3"/>
</p:tagLst>
</file>

<file path=ppt/tags/tag5.xml><?xml version="1.0" encoding="utf-8"?>
<p:tagLst xmlns:a="http://schemas.openxmlformats.org/drawingml/2006/main" xmlns:r="http://schemas.openxmlformats.org/officeDocument/2006/relationships" xmlns:p="http://schemas.openxmlformats.org/presentationml/2006/main">
  <p:tag name="TIMING" val="|1|1.5|3.8|6"/>
</p:tagLst>
</file>

<file path=ppt/tags/tag6.xml><?xml version="1.0" encoding="utf-8"?>
<p:tagLst xmlns:a="http://schemas.openxmlformats.org/drawingml/2006/main" xmlns:r="http://schemas.openxmlformats.org/officeDocument/2006/relationships" xmlns:p="http://schemas.openxmlformats.org/presentationml/2006/main">
  <p:tag name="TIMING" val="|0.6|1.8|2.7"/>
</p:tagLst>
</file>

<file path=ppt/tags/tag7.xml><?xml version="1.0" encoding="utf-8"?>
<p:tagLst xmlns:a="http://schemas.openxmlformats.org/drawingml/2006/main" xmlns:r="http://schemas.openxmlformats.org/officeDocument/2006/relationships" xmlns:p="http://schemas.openxmlformats.org/presentationml/2006/main">
  <p:tag name="TIMING" val="|0.9|1|3.2|6.7"/>
</p:tagLst>
</file>

<file path=ppt/tags/tag8.xml><?xml version="1.0" encoding="utf-8"?>
<p:tagLst xmlns:a="http://schemas.openxmlformats.org/drawingml/2006/main" xmlns:r="http://schemas.openxmlformats.org/officeDocument/2006/relationships" xmlns:p="http://schemas.openxmlformats.org/presentationml/2006/main">
  <p:tag name="TIMING" val="|0.8|0.9|5.1"/>
</p:tagLst>
</file>

<file path=ppt/tags/tag9.xml><?xml version="1.0" encoding="utf-8"?>
<p:tagLst xmlns:a="http://schemas.openxmlformats.org/drawingml/2006/main" xmlns:r="http://schemas.openxmlformats.org/officeDocument/2006/relationships" xmlns:p="http://schemas.openxmlformats.org/presentationml/2006/main">
  <p:tag name="TIMING" val="|0.6|0.9|7.8"/>
</p:tagLst>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
  <TotalTime>259</TotalTime>
  <Words>644</Words>
  <Application>Microsoft Office PowerPoint</Application>
  <PresentationFormat>Grand écran</PresentationFormat>
  <Paragraphs>57</Paragraphs>
  <Slides>14</Slides>
  <Notes>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Courier New</vt:lpstr>
      <vt:lpstr>Modern Love</vt:lpstr>
      <vt:lpstr>The Hand</vt:lpstr>
      <vt:lpstr>SketchyVTI</vt:lpstr>
      <vt:lpstr>Paroles de stagiaires</vt:lpstr>
      <vt:lpstr>Qui suis-je ?</vt:lpstr>
      <vt:lpstr>Pourquoi avoir choisi le Greta ?</vt:lpstr>
      <vt:lpstr>Pourquoi avoir choisi le Greta ?</vt:lpstr>
      <vt:lpstr>L’EEP, qu’est-ce que c’est ?</vt:lpstr>
      <vt:lpstr>Où peut s’exercer ce métier ?</vt:lpstr>
      <vt:lpstr>En quoi consiste-t-il ?</vt:lpstr>
      <vt:lpstr>La formation</vt:lpstr>
      <vt:lpstr>Le confinement</vt:lpstr>
      <vt:lpstr>Le stage</vt:lpstr>
      <vt:lpstr>Que m’a apporté le Greta ?</vt:lpstr>
      <vt:lpstr>Ce que j’ai le plus apprécié</vt:lpstr>
      <vt:lpstr>Mon conseil</vt:lpstr>
      <vt:lpstr>Merci d’avoir regardé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Paroles de stagiaires</dc:title>
  <dc:creator>Marie Duguin</dc:creator>
  <cp:lastModifiedBy>Marie Duguin</cp:lastModifiedBy>
  <cp:revision>80</cp:revision>
  <dcterms:created xsi:type="dcterms:W3CDTF">2021-04-07T09:04:16Z</dcterms:created>
  <dcterms:modified xsi:type="dcterms:W3CDTF">2021-04-21T14:40:05Z</dcterms:modified>
</cp:coreProperties>
</file>