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7" r:id="rId5"/>
    <p:sldId id="266" r:id="rId6"/>
    <p:sldId id="261" r:id="rId7"/>
    <p:sldId id="268" r:id="rId8"/>
    <p:sldId id="276" r:id="rId9"/>
    <p:sldId id="269" r:id="rId10"/>
    <p:sldId id="262" r:id="rId11"/>
    <p:sldId id="277" r:id="rId12"/>
    <p:sldId id="270" r:id="rId13"/>
    <p:sldId id="263" r:id="rId14"/>
    <p:sldId id="272" r:id="rId15"/>
    <p:sldId id="264" r:id="rId16"/>
    <p:sldId id="274" r:id="rId17"/>
    <p:sldId id="273" r:id="rId18"/>
    <p:sldId id="275" r:id="rId19"/>
    <p:sldId id="26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ne MHIDDEB" initials="HM" lastIdx="1" clrIdx="0">
    <p:extLst>
      <p:ext uri="{19B8F6BF-5375-455C-9EA6-DF929625EA0E}">
        <p15:presenceInfo xmlns:p15="http://schemas.microsoft.com/office/powerpoint/2012/main" userId="f07ac7891bfb52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7" autoAdjust="0"/>
    <p:restoredTop sz="93592" autoAdjust="0"/>
  </p:normalViewPr>
  <p:slideViewPr>
    <p:cSldViewPr snapToGrid="0">
      <p:cViewPr varScale="1">
        <p:scale>
          <a:sx n="90" d="100"/>
          <a:sy n="90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94B2-97D7-4B0C-BAC0-6F7A6DB86196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21C64-3AD1-4FB6-BB06-FAA832548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2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21C64-3AD1-4FB6-BB06-FAA832548B5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24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21C64-3AD1-4FB6-BB06-FAA832548B5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27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21C64-3AD1-4FB6-BB06-FAA832548B5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28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95DBD-3980-4C5E-97E3-DC843ED9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E74D06-D740-42C5-ADBD-CF2F9018C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7F5C7C-CB64-4C66-B4AA-FC5C2285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150-FFD1-4761-9C3E-37AE7431552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455FC7-89AB-4F72-A49E-59E03DFE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33BCB-CBB5-460C-A81C-06BDD7A6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457-4B3B-42C0-8050-2011F8DD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60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3F469-B2CC-4AD9-8469-B0E4F4FF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748F38-B096-4AF4-B34D-31629C473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E34E5-5746-4B45-AC32-8319BE13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150-FFD1-4761-9C3E-37AE7431552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71474-6E6E-4A74-9193-D0D247CB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1567B6-348F-4565-B605-D544C09C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457-4B3B-42C0-8050-2011F8DD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07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B23FE21-952E-4E2E-A3CA-141DA60EB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ACA3D4-FA58-4596-B8BC-489FB5794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B77FC7-4BD1-4955-8798-CB774AC0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150-FFD1-4761-9C3E-37AE7431552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078D86-4952-469A-BCA3-E409DFC6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08C65-39D2-4A7D-9E9E-010659E1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457-4B3B-42C0-8050-2011F8DD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5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496E8-7825-4925-AB43-2AC436F0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E7A212-DD24-4043-8DD2-1A62F0652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A5851D-C72C-4B70-B1FB-E3C965BB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150-FFD1-4761-9C3E-37AE7431552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00CA88-DAF3-4D5F-81AD-1F5D3729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7F5625-9D66-4E47-A73B-36BD74A7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457-4B3B-42C0-8050-2011F8DD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21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58C5E-F7FE-44C2-ADC9-0175BCB6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8BB123-1BF3-4409-8092-03DB7B497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D57503-31E8-49A0-B409-3B1F59CF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150-FFD1-4761-9C3E-37AE7431552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0ED7A3-BC81-42F9-8349-E4D6A94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EE2EC0-AAD9-4E29-BF59-365C9680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457-4B3B-42C0-8050-2011F8DD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12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F6630-A4AE-4038-9FAE-0544D94B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38C8B6-14DD-48A7-95A5-BD60D16FB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07CB80-8757-4505-BB43-C68CB9C46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4E5723-5DAC-4518-8CBC-5A7A4B03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150-FFD1-4761-9C3E-37AE7431552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52D3FC-765B-4F2A-A082-CDE0BCA8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5E7EE9-C969-433E-87AB-F8A5F15C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457-4B3B-42C0-8050-2011F8DD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66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F21CF-E9A7-4C21-AD2E-201F37CC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F53FFE-C1A4-4E77-936C-5F8AC6F95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129833-4FD5-4DBD-A684-A55FF9A67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A3AEF6-F1B3-4B0E-9B65-A66E60E64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D5CCE7-DB65-40FD-B67D-E335B36AA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9DAD09-D54F-4B5F-9D82-FA670331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150-FFD1-4761-9C3E-37AE7431552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83F8E6-9FCB-469F-8FFB-E4AE70AB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D689BE-0B31-4768-807C-04BD2161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457-4B3B-42C0-8050-2011F8DD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72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AD528-CECA-4B25-B894-70333180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55C064-51F6-4D4D-B3F0-92484203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150-FFD1-4761-9C3E-37AE7431552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13C1B9-0B2E-4D26-ACF5-39FEFA91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C14DB0-C1DB-4AF5-ACE8-86794E9C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457-4B3B-42C0-8050-2011F8DD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92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C59893-BE21-4EBC-AA62-D169C879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150-FFD1-4761-9C3E-37AE7431552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CB7165-AD5E-4B97-B252-FACD371B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10C234-11EC-47FD-A223-3ED9B576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457-4B3B-42C0-8050-2011F8DD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68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9EBE4-FF9E-44C3-91AE-341DB0CC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9A5873-01E2-45F5-93CE-FBF227C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4B1385-F0AC-4303-AE92-CB1BBFF22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BCBC90-2AEA-4DDD-A605-15A3BF65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150-FFD1-4761-9C3E-37AE7431552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03644D-0B05-4691-81E0-0C665DAC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BE327B-E2F1-4044-BC3A-11926982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457-4B3B-42C0-8050-2011F8DD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25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E9A73-1F4A-4DD8-BD76-C2278E5F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2F873B-3FB1-4772-B388-520FCC3C1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10514E-65C3-4D5B-A96B-670992301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DF0B94-51AC-4851-AE89-F1392588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150-FFD1-4761-9C3E-37AE7431552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8D2473-416A-4608-AAD1-FA2B37C1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F25FC3-CA0B-40AA-BC19-64B21752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E457-4B3B-42C0-8050-2011F8DD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90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85A8F"/>
            </a:gs>
            <a:gs pos="0">
              <a:schemeClr val="tx1">
                <a:lumMod val="50000"/>
                <a:lumOff val="50000"/>
              </a:schemeClr>
            </a:gs>
            <a:gs pos="100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8E9047-2380-4C7C-90F0-310AF45A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AAF3CF-56BF-4E74-AF9C-9001CABAE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14715D-435E-4977-B10D-415C1CCC7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3150-FFD1-4761-9C3E-37AE7431552D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FD6AD-7800-49FE-802F-04B9DEEE5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A84A66-5CA3-4F59-AB2B-39353ED90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E457-4B3B-42C0-8050-2011F8DD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72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cebook.com/www.luxnco.boutique.com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FA8D0"/>
            </a:gs>
            <a:gs pos="0">
              <a:srgbClr val="785A8F"/>
            </a:gs>
            <a:gs pos="0">
              <a:schemeClr val="tx1">
                <a:lumMod val="50000"/>
                <a:lumOff val="50000"/>
              </a:schemeClr>
            </a:gs>
            <a:gs pos="100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8211" y="891684"/>
            <a:ext cx="6124576" cy="2365041"/>
          </a:xfrm>
        </p:spPr>
        <p:txBody>
          <a:bodyPr>
            <a:normAutofit/>
          </a:bodyPr>
          <a:lstStyle/>
          <a:p>
            <a:r>
              <a:rPr lang="fr-FR" sz="7200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Paroles de stagiaires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D364FA-1ABD-4531-AD01-DE35E2A26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326044"/>
            <a:ext cx="7515616" cy="1303575"/>
          </a:xfrm>
        </p:spPr>
        <p:txBody>
          <a:bodyPr>
            <a:noAutofit/>
          </a:bodyPr>
          <a:lstStyle/>
          <a:p>
            <a:r>
              <a:rPr lang="fr-FR" sz="36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Leur parcours, leur formation….</a:t>
            </a:r>
          </a:p>
          <a:p>
            <a:r>
              <a:rPr lang="fr-FR" sz="3600" b="1" i="1" dirty="0">
                <a:solidFill>
                  <a:srgbClr val="FF0000"/>
                </a:solidFill>
                <a:latin typeface="Brush Script MT" panose="03060802040406070304" pitchFamily="66" charset="0"/>
              </a:rPr>
              <a:t>ils vous disent tout!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2870999" y="-2"/>
            <a:ext cx="7442999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9FA8D0"/>
              </a:gs>
              <a:gs pos="62000">
                <a:srgbClr val="785A8F"/>
              </a:gs>
              <a:gs pos="39000">
                <a:schemeClr val="tx1">
                  <a:lumMod val="50000"/>
                  <a:lumOff val="50000"/>
                </a:schemeClr>
              </a:gs>
              <a:gs pos="700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Neumann KMS 104">
            <a:extLst>
              <a:ext uri="{FF2B5EF4-FFF2-40B4-BE49-F238E27FC236}">
                <a16:creationId xmlns:a16="http://schemas.microsoft.com/office/drawing/2014/main" id="{594A432B-2600-4E3F-BB3E-F1C11D135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3" y="1024208"/>
            <a:ext cx="5516787" cy="52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hub_2020-00107-1932_intuition_testversion">
            <a:hlinkClick r:id="" action="ppaction://media"/>
            <a:extLst>
              <a:ext uri="{FF2B5EF4-FFF2-40B4-BE49-F238E27FC236}">
                <a16:creationId xmlns:a16="http://schemas.microsoft.com/office/drawing/2014/main" id="{CB372E44-AF9D-43C6-B0AA-E9C20DF907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6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 advTm="20000">
        <p15:prstTrans prst="curtains"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5038" y="510363"/>
            <a:ext cx="7179739" cy="5837274"/>
          </a:xfrm>
          <a:solidFill>
            <a:schemeClr val="bg2">
              <a:lumMod val="50000"/>
            </a:schemeClr>
          </a:solidFill>
          <a:ln w="57150" cmpd="sng">
            <a:solidFill>
              <a:srgbClr val="FF0000">
                <a:alpha val="99000"/>
              </a:srgbClr>
            </a:solidFill>
          </a:ln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3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’ai validé mon titre </a:t>
            </a:r>
            <a:br>
              <a:rPr lang="fr-FR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 Employée d’Accueil et Administratif » </a:t>
            </a:r>
            <a: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niveau V avec l’AFPA, puis</a:t>
            </a: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conseillère de Cap emploi m’a orientée vers le Greta. </a:t>
            </a:r>
            <a:br>
              <a:rPr lang="fr-FR" sz="3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8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152399" y="8"/>
            <a:ext cx="4572000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solidFill>
            <a:srgbClr val="FF0000">
              <a:alpha val="98000"/>
            </a:srgbClr>
          </a:soli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97122304-31FD-425D-860E-3352C68B1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" y="2144625"/>
            <a:ext cx="3870252" cy="251893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52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5038" y="510363"/>
            <a:ext cx="7179739" cy="5837274"/>
          </a:xfrm>
          <a:solidFill>
            <a:schemeClr val="bg2">
              <a:lumMod val="50000"/>
            </a:schemeClr>
          </a:solidFill>
          <a:ln w="57150" cmpd="sng">
            <a:solidFill>
              <a:srgbClr val="FF0000">
                <a:alpha val="99000"/>
              </a:srgb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FR" sz="3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candidature a été retenue.</a:t>
            </a:r>
            <a:b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J’ai intégré la formation </a:t>
            </a:r>
            <a:br>
              <a:rPr lang="fr-FR" sz="4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d’Assistante d’Administration Commerciale et Communication </a:t>
            </a:r>
            <a:b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niveau IV en EEP. 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8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152399" y="8"/>
            <a:ext cx="4572000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solidFill>
            <a:srgbClr val="FF0000">
              <a:alpha val="98000"/>
            </a:srgbClr>
          </a:soli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image.jimcdn.com/app/cms/image/transf/dimension...">
            <a:extLst>
              <a:ext uri="{FF2B5EF4-FFF2-40B4-BE49-F238E27FC236}">
                <a16:creationId xmlns:a16="http://schemas.microsoft.com/office/drawing/2014/main" id="{7FB51066-0818-42FD-A956-D2C7933E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" y="1765005"/>
            <a:ext cx="3732028" cy="309407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2" b="24327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  <a:solidFill>
            <a:srgbClr val="FF0000">
              <a:alpha val="98000"/>
            </a:srgbClr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2264735"/>
            <a:ext cx="4972511" cy="2202490"/>
          </a:xfrm>
          <a:ln w="57150">
            <a:solidFill>
              <a:schemeClr val="tx1"/>
            </a:solidFill>
          </a:ln>
        </p:spPr>
        <p:txBody>
          <a:bodyPr anchor="b">
            <a:normAutofit fontScale="90000"/>
          </a:bodyPr>
          <a:lstStyle/>
          <a:p>
            <a:pPr>
              <a:spcAft>
                <a:spcPts val="800"/>
              </a:spcAft>
            </a:pPr>
            <a:br>
              <a:rPr lang="fr-FR" sz="4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L’EEP, qu’est-ce que c’est ?</a:t>
            </a:r>
            <a:r>
              <a:rPr lang="fr-FR" sz="4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FR" sz="4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4600" b="1" i="1" dirty="0">
              <a:latin typeface="Baskerville Old Face" panose="02020602080505020303" pitchFamily="18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EEP GRETA Formation 70 - YouTube">
            <a:extLst>
              <a:ext uri="{FF2B5EF4-FFF2-40B4-BE49-F238E27FC236}">
                <a16:creationId xmlns:a16="http://schemas.microsoft.com/office/drawing/2014/main" id="{2EF2D02F-0E75-4C23-B3EA-C94B0E64B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r="46876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06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6296" y="552894"/>
            <a:ext cx="7056476" cy="5545534"/>
          </a:xfrm>
          <a:solidFill>
            <a:schemeClr val="bg2">
              <a:lumMod val="50000"/>
            </a:schemeClr>
          </a:solidFill>
          <a:ln w="76200" cmpd="sng">
            <a:solidFill>
              <a:srgbClr val="FF0000">
                <a:alpha val="99000"/>
              </a:srgbClr>
            </a:solidFill>
          </a:ln>
        </p:spPr>
        <p:txBody>
          <a:bodyPr>
            <a:normAutofit fontScale="90000"/>
          </a:bodyPr>
          <a:lstStyle/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Entreprise d’Entraînement Pédagogique fictive qui reproduit les services d’une véritable entreprise.</a:t>
            </a:r>
            <a:b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Notre EEP, LUX’N’CO, travaille avec  trois entreprises partenaires : </a:t>
            </a:r>
            <a:b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3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33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distilleries Peureux</a:t>
            </a:r>
            <a:br>
              <a:rPr lang="fr-FR" sz="33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fr-FR" sz="33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33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domaine </a:t>
            </a:r>
            <a:r>
              <a:rPr lang="fr-FR" sz="33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Bourdaire</a:t>
            </a:r>
            <a:r>
              <a:rPr lang="fr-FR" sz="33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-Gallois </a:t>
            </a:r>
            <a:br>
              <a:rPr lang="fr-FR" sz="3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fr-FR" sz="33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33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chaîne thermal du soleil</a:t>
            </a:r>
            <a:b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48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184296" y="-2"/>
            <a:ext cx="4572000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solidFill>
            <a:srgbClr val="FF0000">
              <a:alpha val="98000"/>
            </a:srgbClr>
          </a:soli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38DA1189-FFC4-488F-B4A3-8DC898746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69" y="1054296"/>
            <a:ext cx="3266546" cy="355739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CC7D8F4-42A8-47AC-B4E3-3A08F8F86936}"/>
              </a:ext>
            </a:extLst>
          </p:cNvPr>
          <p:cNvSpPr txBox="1"/>
          <p:nvPr/>
        </p:nvSpPr>
        <p:spPr>
          <a:xfrm>
            <a:off x="-193821" y="4611688"/>
            <a:ext cx="4274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Rendez-vous sur nos sites :</a:t>
            </a:r>
          </a:p>
          <a:p>
            <a:pPr algn="ctr"/>
            <a:r>
              <a:rPr lang="fr-FR" sz="16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www.facebook.com/www.luxnco.boutique.com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262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49" y="816707"/>
            <a:ext cx="6180221" cy="4790461"/>
          </a:xfrm>
          <a:solidFill>
            <a:srgbClr val="FF0000"/>
          </a:solidFill>
          <a:ln w="76200" cmpd="sng">
            <a:solidFill>
              <a:schemeClr val="bg2">
                <a:lumMod val="25000"/>
                <a:alpha val="99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m’a apporté </a:t>
            </a:r>
            <a:b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Greta ?</a:t>
            </a:r>
            <a:br>
              <a:rPr lang="fr-FR" sz="55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8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152399" y="8"/>
            <a:ext cx="4572000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solidFill>
            <a:srgbClr val="FF0000">
              <a:alpha val="98000"/>
            </a:srgbClr>
          </a:soli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GRETA CFA Haute-Saône&amp;Nord Franche-Comté - Home | Facebook">
            <a:extLst>
              <a:ext uri="{FF2B5EF4-FFF2-40B4-BE49-F238E27FC236}">
                <a16:creationId xmlns:a16="http://schemas.microsoft.com/office/drawing/2014/main" id="{83BFF9EC-448B-44A1-9138-846751E27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921"/>
            <a:ext cx="3948222" cy="269625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6893" y="589161"/>
            <a:ext cx="7179739" cy="5887233"/>
          </a:xfrm>
          <a:solidFill>
            <a:schemeClr val="bg2">
              <a:lumMod val="50000"/>
            </a:schemeClr>
          </a:solidFill>
          <a:ln w="76200" cmpd="sng">
            <a:solidFill>
              <a:srgbClr val="FF0000">
                <a:alpha val="99000"/>
              </a:srgb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suis plus à l’aise en bureautique.</a:t>
            </a:r>
            <a:br>
              <a:rPr lang="fr-F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r-F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’ai plus confiance en moi.</a:t>
            </a:r>
            <a:b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2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152399" y="8"/>
            <a:ext cx="4572000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solidFill>
            <a:srgbClr val="FF0000">
              <a:alpha val="98000"/>
            </a:srgbClr>
          </a:soli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F8AC38EE-3293-46EF-83CD-FA53A286968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4" y="988828"/>
            <a:ext cx="3549534" cy="49654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102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" b="18844"/>
          <a:stretch/>
        </p:blipFill>
        <p:spPr>
          <a:xfrm>
            <a:off x="-170" y="10"/>
            <a:ext cx="8686970" cy="6857990"/>
          </a:xfrm>
          <a:prstGeom prst="rect">
            <a:avLst/>
          </a:prstGeom>
          <a:solidFill>
            <a:srgbClr val="FF0000">
              <a:alpha val="98000"/>
            </a:srgbClr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267" y="1913860"/>
            <a:ext cx="4632053" cy="419986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fr-FR" sz="4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petit « plus » </a:t>
            </a:r>
            <a:br>
              <a:rPr lang="fr-FR" sz="4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formation :</a:t>
            </a:r>
            <a:br>
              <a:rPr lang="fr-FR" sz="4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400" b="1" i="1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170" name="Picture 2" descr="Plus signe vecteur icône 554246 - Telecharger Vectoriel Gratuit, Clipart  Graphique, Vecteur Dessins et Pictogramme Gratuit">
            <a:extLst>
              <a:ext uri="{FF2B5EF4-FFF2-40B4-BE49-F238E27FC236}">
                <a16:creationId xmlns:a16="http://schemas.microsoft.com/office/drawing/2014/main" id="{111E2F6F-E965-436C-8D5E-A90B11B86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r="5040" b="1"/>
          <a:stretch/>
        </p:blipFill>
        <p:spPr bwMode="auto">
          <a:xfrm>
            <a:off x="6225997" y="-2458"/>
            <a:ext cx="6129774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6893" y="589161"/>
            <a:ext cx="7179739" cy="5887233"/>
          </a:xfrm>
          <a:solidFill>
            <a:schemeClr val="bg2">
              <a:lumMod val="50000"/>
            </a:schemeClr>
          </a:solidFill>
          <a:ln w="76200" cmpd="sng">
            <a:solidFill>
              <a:srgbClr val="FF0000">
                <a:alpha val="99000"/>
              </a:srgb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mise en situation en entreprise réelle.</a:t>
            </a:r>
            <a:b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tage d’une durée de 6 semaines, </a:t>
            </a:r>
            <a:b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une entreprise industrielle où j’ai pu expérimenter mes connaissances.</a:t>
            </a:r>
            <a:br>
              <a:rPr lang="fr-FR" sz="3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2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152399" y="8"/>
            <a:ext cx="4572000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solidFill>
            <a:srgbClr val="FF0000">
              <a:alpha val="98000"/>
            </a:srgbClr>
          </a:soli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L'entreprise, le salarié et le port du masque - Juridique">
            <a:extLst>
              <a:ext uri="{FF2B5EF4-FFF2-40B4-BE49-F238E27FC236}">
                <a16:creationId xmlns:a16="http://schemas.microsoft.com/office/drawing/2014/main" id="{455BC7CE-E566-4F78-8AA0-EC5F9240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786810"/>
            <a:ext cx="3491440" cy="540134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4502330"/>
            <a:ext cx="10765410" cy="1207269"/>
          </a:xfrm>
        </p:spPr>
        <p:txBody>
          <a:bodyPr>
            <a:normAutofit fontScale="90000"/>
          </a:bodyPr>
          <a:lstStyle/>
          <a:p>
            <a:pPr>
              <a:spcAft>
                <a:spcPts val="800"/>
              </a:spcAft>
            </a:pPr>
            <a:br>
              <a:rPr lang="fr-FR" sz="15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5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500" b="1" i="1">
              <a:latin typeface="Baskerville Old Face" panose="02020602080505020303" pitchFamily="18" charset="0"/>
            </a:endParaRPr>
          </a:p>
        </p:txBody>
      </p:sp>
      <p:pic>
        <p:nvPicPr>
          <p:cNvPr id="5122" name="Picture 2" descr="Mon avenir">
            <a:extLst>
              <a:ext uri="{FF2B5EF4-FFF2-40B4-BE49-F238E27FC236}">
                <a16:creationId xmlns:a16="http://schemas.microsoft.com/office/drawing/2014/main" id="{F9C8F4FA-D010-49BE-8027-C26B26386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r="122" b="-1"/>
          <a:stretch/>
        </p:blipFill>
        <p:spPr bwMode="auto">
          <a:xfrm>
            <a:off x="456733" y="467834"/>
            <a:ext cx="5265017" cy="562462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int d’interrogation avec un remplissage uni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35" r="7035"/>
          <a:stretch/>
        </p:blipFill>
        <p:spPr>
          <a:xfrm>
            <a:off x="6470251" y="467834"/>
            <a:ext cx="5002169" cy="5624622"/>
          </a:xfrm>
          <a:prstGeom prst="rect">
            <a:avLst/>
          </a:prstGeom>
          <a:pattFill prst="pct80">
            <a:fgClr>
              <a:schemeClr val="tx2">
                <a:lumMod val="25000"/>
              </a:schemeClr>
            </a:fgClr>
            <a:bgClr>
              <a:srgbClr val="FF0000"/>
            </a:bgClr>
          </a:pattFill>
        </p:spPr>
      </p:pic>
    </p:spTree>
    <p:extLst>
      <p:ext uri="{BB962C8B-B14F-4D97-AF65-F5344CB8AC3E}">
        <p14:creationId xmlns:p14="http://schemas.microsoft.com/office/powerpoint/2010/main" val="1585989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2405" y="591855"/>
            <a:ext cx="6948715" cy="5674290"/>
          </a:xfrm>
          <a:solidFill>
            <a:schemeClr val="bg2">
              <a:lumMod val="50000"/>
            </a:schemeClr>
          </a:solidFill>
          <a:ln w="76200" cmpd="sng">
            <a:solidFill>
              <a:srgbClr val="FF0000">
                <a:alpha val="99000"/>
              </a:srgb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J’espère trouver un travail dans lequel je pourrai m’épanouir correspondant à ma formation </a:t>
            </a:r>
            <a: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b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 souhait est la validation de mon titre, pour moi c’est une belle revanche personnelle comme professionnelle.</a:t>
            </a:r>
            <a:b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2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152399" y="8"/>
            <a:ext cx="4572000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solidFill>
            <a:srgbClr val="FF0000">
              <a:alpha val="98000"/>
            </a:srgbClr>
          </a:soli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Présentation de l'ASCA et l'ASCOM - Entreprise d'entrainement Pontarlier  &quot;Les caprices comtois&quot;">
            <a:extLst>
              <a:ext uri="{FF2B5EF4-FFF2-40B4-BE49-F238E27FC236}">
                <a16:creationId xmlns:a16="http://schemas.microsoft.com/office/drawing/2014/main" id="{B5895CF6-D7B1-4EBF-9ED0-EB19CD71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3" y="1148316"/>
            <a:ext cx="3533775" cy="447630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6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925" y="1658680"/>
            <a:ext cx="6124576" cy="2832936"/>
          </a:xfrm>
          <a:solidFill>
            <a:schemeClr val="bg2">
              <a:lumMod val="50000"/>
            </a:schemeClr>
          </a:solidFill>
          <a:ln w="76200" cmpd="sng">
            <a:solidFill>
              <a:srgbClr val="FF0000">
                <a:alpha val="99000"/>
              </a:srgbClr>
            </a:solidFill>
          </a:ln>
        </p:spPr>
        <p:txBody>
          <a:bodyPr>
            <a:normAutofit/>
          </a:bodyPr>
          <a:lstStyle/>
          <a:p>
            <a:r>
              <a:rPr lang="fr-FR" sz="5400" b="1" i="1" dirty="0">
                <a:latin typeface="Baskerville Old Face" panose="02020602080505020303" pitchFamily="18" charset="0"/>
              </a:rPr>
              <a:t>Bonjour</a:t>
            </a:r>
            <a:br>
              <a:rPr lang="fr-FR" sz="5400" b="1" i="1" dirty="0">
                <a:latin typeface="Baskerville Old Face" panose="02020602080505020303" pitchFamily="18" charset="0"/>
              </a:rPr>
            </a:br>
            <a:r>
              <a:rPr lang="fr-FR" sz="5400" b="1" i="1" dirty="0">
                <a:latin typeface="Baskerville Old Face" panose="02020602080505020303" pitchFamily="18" charset="0"/>
              </a:rPr>
              <a:t>Linda 44 ans</a:t>
            </a:r>
            <a:br>
              <a:rPr lang="fr-FR" sz="4800" b="1" i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endParaRPr lang="fr-FR" sz="48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109869" y="8"/>
            <a:ext cx="4572000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solidFill>
            <a:srgbClr val="FF0000">
              <a:alpha val="98000"/>
            </a:srgbClr>
          </a:soli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A9632EC-5E80-412D-AE81-120B1EFFA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78636"/>
            <a:ext cx="4101269" cy="53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6118" y="203547"/>
            <a:ext cx="7555433" cy="6484332"/>
          </a:xfrm>
          <a:solidFill>
            <a:schemeClr val="bg2">
              <a:lumMod val="50000"/>
            </a:schemeClr>
          </a:solidFill>
          <a:ln w="76200" cmpd="sng">
            <a:solidFill>
              <a:srgbClr val="FF0000">
                <a:alpha val="99000"/>
              </a:srgb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formation d’Assistante d’Administration Commerciale et Communication dure </a:t>
            </a:r>
            <a:b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mois. </a:t>
            </a:r>
            <a:b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’ai pu découvrir différents logiciels de communication et tout le Pack </a:t>
            </a:r>
            <a:r>
              <a:rPr lang="fr-FR" sz="33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ffice. </a:t>
            </a:r>
            <a:b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travaillons en autonomie et  en groupe</a:t>
            </a:r>
            <a:r>
              <a:rPr lang="fr-FR" sz="33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fr-FR" sz="33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nous permet de nous adapter à toute situation</a:t>
            </a:r>
            <a:r>
              <a:rPr lang="fr-FR" sz="33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fr-FR" sz="33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8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152399" y="8"/>
            <a:ext cx="4572000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solidFill>
            <a:srgbClr val="FF0000">
              <a:alpha val="98000"/>
            </a:srgbClr>
          </a:soli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Image 9" descr="Formation « secrétaire de club » – DISTRICT DE LA VIENNE DE FOOTBALL">
            <a:extLst>
              <a:ext uri="{FF2B5EF4-FFF2-40B4-BE49-F238E27FC236}">
                <a16:creationId xmlns:a16="http://schemas.microsoft.com/office/drawing/2014/main" id="{7F0DCE77-A736-430A-BC66-DA5B28DFE4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7" y="1414894"/>
            <a:ext cx="3724275" cy="40616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53724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r="2" b="24327"/>
          <a:stretch/>
        </p:blipFill>
        <p:spPr>
          <a:xfrm>
            <a:off x="3132161" y="2042"/>
            <a:ext cx="9059839" cy="6855958"/>
          </a:xfrm>
          <a:prstGeom prst="rect">
            <a:avLst/>
          </a:prstGeom>
          <a:solidFill>
            <a:srgbClr val="FF0000">
              <a:alpha val="98000"/>
            </a:srgbClr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334" y="801666"/>
            <a:ext cx="4972511" cy="4911339"/>
          </a:xfrm>
        </p:spPr>
        <p:txBody>
          <a:bodyPr anchor="b">
            <a:normAutofit fontScale="90000"/>
          </a:bodyPr>
          <a:lstStyle/>
          <a:p>
            <a:pPr algn="l">
              <a:spcAft>
                <a:spcPts val="800"/>
              </a:spcAft>
            </a:pPr>
            <a:br>
              <a:rPr lang="fr-FR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Suite au confinement, il a fallu travailler à distance, s’adapter et s’organiser.</a:t>
            </a: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visioconférences tous les Lundis pour faire le point tous ensemble.</a:t>
            </a:r>
            <a:br>
              <a:rPr lang="fr-FR" sz="2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100" b="1" i="1" dirty="0">
              <a:latin typeface="Baskerville Old Face" panose="02020602080505020303" pitchFamily="18" charset="0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Télétravail : une bonne affaire (surtout) pour le patronat ! - Solidaires 89">
            <a:extLst>
              <a:ext uri="{FF2B5EF4-FFF2-40B4-BE49-F238E27FC236}">
                <a16:creationId xmlns:a16="http://schemas.microsoft.com/office/drawing/2014/main" id="{08201508-49EE-4B44-84B9-DE88A6D51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r="18203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2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Formation « secrétaire de club » – DISTRICT DE LA VIENNE DE FOOTBALL">
            <a:extLst>
              <a:ext uri="{FF2B5EF4-FFF2-40B4-BE49-F238E27FC236}">
                <a16:creationId xmlns:a16="http://schemas.microsoft.com/office/drawing/2014/main" id="{7F0DCE77-A736-430A-BC66-DA5B28DFE4E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9045" y="2197311"/>
            <a:ext cx="3789988" cy="33266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  <a:ln w="57150">
            <a:solidFill>
              <a:srgbClr val="FF0000"/>
            </a:solidFill>
          </a:ln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fr-FR" sz="3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qui est important</a:t>
            </a:r>
            <a:br>
              <a:rPr lang="fr-FR" sz="3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de créer </a:t>
            </a:r>
            <a:br>
              <a:rPr lang="fr-FR" sz="3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solidarité </a:t>
            </a:r>
            <a:r>
              <a:rPr lang="fr-FR" sz="3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fr-FR" sz="3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groupe et un échange.</a:t>
            </a:r>
            <a:br>
              <a:rPr lang="fr-FR" sz="3400" b="1" i="1" dirty="0">
                <a:latin typeface="Baskerville Old Face" panose="02020602080505020303" pitchFamily="18" charset="0"/>
              </a:rPr>
            </a:br>
            <a:endParaRPr lang="fr-FR" sz="3400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46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0" y="1033768"/>
            <a:ext cx="7153275" cy="4790461"/>
          </a:xfrm>
          <a:solidFill>
            <a:srgbClr val="FF0000"/>
          </a:solidFill>
          <a:ln w="76200" cmpd="sng">
            <a:solidFill>
              <a:schemeClr val="bg2">
                <a:lumMod val="25000"/>
                <a:alpha val="99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FR" sz="3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55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avoir choisi cette formation ?</a:t>
            </a:r>
            <a:br>
              <a:rPr lang="fr-FR" sz="5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8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152399" y="8"/>
            <a:ext cx="4572000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solidFill>
            <a:srgbClr val="FF0000">
              <a:alpha val="98000"/>
            </a:srgbClr>
          </a:soli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Orientation : comment aider mon ado à choisir un métier ?">
            <a:extLst>
              <a:ext uri="{FF2B5EF4-FFF2-40B4-BE49-F238E27FC236}">
                <a16:creationId xmlns:a16="http://schemas.microsoft.com/office/drawing/2014/main" id="{F90B9144-2EE9-4AD0-93D8-57165268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" y="1606463"/>
            <a:ext cx="3600482" cy="364507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399" y="680629"/>
            <a:ext cx="7179739" cy="5730658"/>
          </a:xfrm>
          <a:solidFill>
            <a:schemeClr val="bg2">
              <a:lumMod val="50000"/>
            </a:schemeClr>
          </a:solidFill>
          <a:ln w="76200" cmpd="sng">
            <a:solidFill>
              <a:srgbClr val="FF0000">
                <a:alpha val="99000"/>
              </a:srgb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FR" sz="3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J’ai travaillé en tant que secrétaire en </a:t>
            </a:r>
            <a:b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auto-école.</a:t>
            </a:r>
            <a:b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J’adorais mon travail, mais à la fin de mon contrat, </a:t>
            </a:r>
            <a:b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me suis rendue compte  qu’il fallait maitriser la bureautique </a:t>
            </a:r>
            <a:b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3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Word, Excel </a:t>
            </a:r>
            <a:r>
              <a:rPr lang="fr-FR" sz="33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.… </a:t>
            </a:r>
            <a:br>
              <a:rPr lang="fr-F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8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152399" y="8"/>
            <a:ext cx="4572000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solidFill>
            <a:srgbClr val="FF0000">
              <a:alpha val="98000"/>
            </a:srgbClr>
          </a:soli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Picture 2" descr="Top 10 : pourquoi êtes-vous devenue secrétaire ?">
            <a:extLst>
              <a:ext uri="{FF2B5EF4-FFF2-40B4-BE49-F238E27FC236}">
                <a16:creationId xmlns:a16="http://schemas.microsoft.com/office/drawing/2014/main" id="{955BD4A8-B4E1-4531-BFFD-1F5CA4B06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" y="1886288"/>
            <a:ext cx="3148754" cy="26655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399" y="680629"/>
            <a:ext cx="7179739" cy="5550050"/>
          </a:xfrm>
          <a:solidFill>
            <a:schemeClr val="bg2">
              <a:lumMod val="50000"/>
            </a:schemeClr>
          </a:solidFill>
          <a:ln w="76200" cmpd="sng">
            <a:solidFill>
              <a:srgbClr val="FF0000">
                <a:alpha val="99000"/>
              </a:srgb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fr-F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J’avais les bases, mais pas suffisantes  pour postuler sur le marché du travail actuel.</a:t>
            </a:r>
            <a:br>
              <a:rPr lang="fr-F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 à ce constat, j’ai décidé de partir en formation.</a:t>
            </a:r>
            <a:br>
              <a:rPr lang="fr-F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800" b="1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633" r="20004"/>
          <a:stretch/>
        </p:blipFill>
        <p:spPr>
          <a:xfrm>
            <a:off x="-152399" y="8"/>
            <a:ext cx="4572000" cy="6857992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solidFill>
            <a:srgbClr val="FF0000">
              <a:alpha val="98000"/>
            </a:srgbClr>
          </a:solidFill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Silhouette D'un Enfant. Retourner à L'école. L'image Doodle. Stock Vector  Illustration. Clip Art Libres De Droits , Vecteurs Et Illustration. Image  47170828.">
            <a:extLst>
              <a:ext uri="{FF2B5EF4-FFF2-40B4-BE49-F238E27FC236}">
                <a16:creationId xmlns:a16="http://schemas.microsoft.com/office/drawing/2014/main" id="{9272CF6F-2D3D-4105-9666-34615C67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" y="1118020"/>
            <a:ext cx="3601590" cy="48558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A3345-3D42-47FE-82EC-48796070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" b="18844"/>
          <a:stretch/>
        </p:blipFill>
        <p:spPr>
          <a:xfrm>
            <a:off x="-170" y="10"/>
            <a:ext cx="8450317" cy="6857990"/>
          </a:xfrm>
          <a:prstGeom prst="rect">
            <a:avLst/>
          </a:prstGeom>
          <a:solidFill>
            <a:srgbClr val="FF0000">
              <a:alpha val="98000"/>
            </a:srgbClr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524A90-72FE-4CB8-A99D-4A291D30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5322536" cy="516191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fr-FR" sz="44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avoir choisi le GRETA ?</a:t>
            </a:r>
            <a:br>
              <a:rPr lang="fr-FR" sz="44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4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400" b="1" i="1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194" name="Picture 2" descr="AIVE - recherche personnes pour participer à un groupe de discussion —  Ville d'Arlon">
            <a:extLst>
              <a:ext uri="{FF2B5EF4-FFF2-40B4-BE49-F238E27FC236}">
                <a16:creationId xmlns:a16="http://schemas.microsoft.com/office/drawing/2014/main" id="{CA27CBC6-191F-4776-9F8E-A1383D37C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r="6838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reta Haute Saône et Nord Franche Comté - Formation continue, 18 r Edouard  Belin, 70000 Vesoul - Adresse, Horaire">
            <a:extLst>
              <a:ext uri="{FF2B5EF4-FFF2-40B4-BE49-F238E27FC236}">
                <a16:creationId xmlns:a16="http://schemas.microsoft.com/office/drawing/2014/main" id="{130AE2E7-4257-4FB5-8845-DA2C6E72E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88" y="3621784"/>
            <a:ext cx="4875596" cy="182208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25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545</Words>
  <Application>Microsoft Office PowerPoint</Application>
  <PresentationFormat>Grand écran</PresentationFormat>
  <Paragraphs>26</Paragraphs>
  <Slides>19</Slides>
  <Notes>3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Baskerville Old Face</vt:lpstr>
      <vt:lpstr>Brush Script MT</vt:lpstr>
      <vt:lpstr>Calibri</vt:lpstr>
      <vt:lpstr>Calibri Light</vt:lpstr>
      <vt:lpstr>Wingdings</vt:lpstr>
      <vt:lpstr>Thème Office</vt:lpstr>
      <vt:lpstr>Paroles de stagiaires</vt:lpstr>
      <vt:lpstr>Bonjour Linda 44 ans </vt:lpstr>
      <vt:lpstr> La formation d’Assistante d’Administration Commerciale et Communication dure  9 mois.   J’ai pu découvrir différents logiciels de communication et tout le Pack Office.   Nous travaillons en autonomie et  en groupe.  Cela nous permet de nous adapter à toute situation.  </vt:lpstr>
      <vt:lpstr>  Suite au confinement, il a fallu travailler à distance, s’adapter et s’organiser.   Les visioconférences tous les Lundis pour faire le point tous ensemble.    </vt:lpstr>
      <vt:lpstr>Ce qui est important c’est de créer  une solidarité dans le groupe et un échange. </vt:lpstr>
      <vt:lpstr> Pourquoi avoir choisi cette formation ?    </vt:lpstr>
      <vt:lpstr>    J’ai travaillé en tant que secrétaire en  auto-école.   J’adorais mon travail, mais à la fin de mon contrat,  je me suis rendue compte  qu’il fallait maitriser la bureautique   Word, Excel .…   </vt:lpstr>
      <vt:lpstr>  J’avais les bases, mais pas suffisantes  pour postuler sur le marché du travail actuel.   Face à ce constat, j’ai décidé de partir en formation.   </vt:lpstr>
      <vt:lpstr>Pourquoi avoir choisi le GRETA ?     </vt:lpstr>
      <vt:lpstr>  J’ai validé mon titre   « Employée d’Accueil et Administratif » niveau V avec l’AFPA, puis  ma conseillère de Cap emploi m’a orientée vers le Greta.     </vt:lpstr>
      <vt:lpstr>   Ma candidature a été retenue.   J’ai intégré la formation  d’Assistante d’Administration Commerciale et Communication  niveau IV en EEP.    </vt:lpstr>
      <vt:lpstr>     L’EEP, qu’est-ce que c’est ?   </vt:lpstr>
      <vt:lpstr>             Une Entreprise d’Entraînement Pédagogique fictive qui reproduit les services d’une véritable entreprise.  Notre EEP, LUX’N’CO, travaille avec  trois entreprises partenaires :   *les distilleries Peureux        *le domaine Bourdaire-Gallois                *la chaîne thermal du soleil  </vt:lpstr>
      <vt:lpstr>Que m’a apporté  le Greta ?    </vt:lpstr>
      <vt:lpstr>           Je suis plus à l’aise en bureautique.  J’ai plus confiance en moi.  </vt:lpstr>
      <vt:lpstr>Le petit « plus »  de la formation :     </vt:lpstr>
      <vt:lpstr>        La mise en situation en entreprise réelle.   Stage d’une durée de 6 semaines,  dans une entreprise industrielle où j’ai pu expérimenter mes connaissances.  </vt:lpstr>
      <vt:lpstr>      </vt:lpstr>
      <vt:lpstr>            J’espère trouver un travail dans lequel je pourrai m’épanouir correspondant à ma formation  .   Mon souhait est la validation de mon titre, pour moi c’est une belle revanche personnelle comme professionnelle.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Lynda BERTOLINA</dc:creator>
  <cp:lastModifiedBy>Lynda BERTOLINA</cp:lastModifiedBy>
  <cp:revision>73</cp:revision>
  <dcterms:created xsi:type="dcterms:W3CDTF">2021-04-12T07:54:10Z</dcterms:created>
  <dcterms:modified xsi:type="dcterms:W3CDTF">2021-04-23T10:02:25Z</dcterms:modified>
</cp:coreProperties>
</file>